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22"/>
  </p:handoutMasterIdLst>
  <p:sldIdLst>
    <p:sldId id="11657" r:id="rId3"/>
    <p:sldId id="11658" r:id="rId4"/>
    <p:sldId id="11659" r:id="rId5"/>
    <p:sldId id="11660" r:id="rId6"/>
    <p:sldId id="11661" r:id="rId7"/>
    <p:sldId id="11662" r:id="rId8"/>
    <p:sldId id="11675" r:id="rId9"/>
    <p:sldId id="11664" r:id="rId11"/>
    <p:sldId id="11665" r:id="rId12"/>
    <p:sldId id="11666" r:id="rId13"/>
    <p:sldId id="11667" r:id="rId14"/>
    <p:sldId id="11668" r:id="rId15"/>
    <p:sldId id="11669" r:id="rId16"/>
    <p:sldId id="11670" r:id="rId17"/>
    <p:sldId id="11671" r:id="rId18"/>
    <p:sldId id="11672" r:id="rId19"/>
    <p:sldId id="11673" r:id="rId20"/>
    <p:sldId id="11674" r:id="rId21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402"/>
    <a:srgbClr val="1F1E1F"/>
    <a:srgbClr val="FBFAFB"/>
    <a:srgbClr val="E21302"/>
    <a:srgbClr val="A6A4A6"/>
    <a:srgbClr val="FFFEFF"/>
    <a:srgbClr val="F3F2F3"/>
    <a:srgbClr val="FFA590"/>
    <a:srgbClr val="FC1804"/>
    <a:srgbClr val="5E5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2" autoAdjust="0"/>
    <p:restoredTop sz="88243" autoAdjust="0"/>
  </p:normalViewPr>
  <p:slideViewPr>
    <p:cSldViewPr>
      <p:cViewPr varScale="1">
        <p:scale>
          <a:sx n="102" d="100"/>
          <a:sy n="102" d="100"/>
        </p:scale>
        <p:origin x="797" y="67"/>
      </p:cViewPr>
      <p:guideLst>
        <p:guide orient="horz" pos="246"/>
        <p:guide pos="2671"/>
        <p:guide pos="431"/>
        <p:guide orient="horz" pos="2914"/>
        <p:guide pos="5330"/>
        <p:guide pos="468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165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13915" y="1930400"/>
            <a:ext cx="51098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</a:rPr>
              <a:t>新入行商家的粉丝运营之道</a:t>
            </a:r>
            <a:endParaRPr lang="zh-CN" altLang="en-US" sz="30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" name="矩形 44"/>
          <p:cNvSpPr/>
          <p:nvPr/>
        </p:nvSpPr>
        <p:spPr>
          <a:xfrm>
            <a:off x="7381240" y="1841500"/>
            <a:ext cx="1080135" cy="2077085"/>
          </a:xfrm>
          <a:prstGeom prst="rect">
            <a:avLst/>
          </a:prstGeom>
          <a:solidFill>
            <a:srgbClr val="F3F2F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598035" y="1841500"/>
            <a:ext cx="1080135" cy="2075180"/>
          </a:xfrm>
          <a:prstGeom prst="rect">
            <a:avLst/>
          </a:prstGeom>
          <a:solidFill>
            <a:srgbClr val="F3F2F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234055" y="1841500"/>
            <a:ext cx="1080135" cy="2077085"/>
          </a:xfrm>
          <a:prstGeom prst="rect">
            <a:avLst/>
          </a:prstGeom>
          <a:solidFill>
            <a:srgbClr val="F3F2F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985010" y="1841500"/>
            <a:ext cx="1080135" cy="2076450"/>
          </a:xfrm>
          <a:prstGeom prst="rect">
            <a:avLst/>
          </a:prstGeom>
          <a:solidFill>
            <a:srgbClr val="F3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4594860" y="1214120"/>
            <a:ext cx="1224280" cy="360045"/>
          </a:xfrm>
          <a:prstGeom prst="parallelogram">
            <a:avLst/>
          </a:prstGeom>
          <a:solidFill>
            <a:srgbClr val="E11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/>
        </p:nvSpPr>
        <p:spPr>
          <a:xfrm>
            <a:off x="3253105" y="1214120"/>
            <a:ext cx="1224280" cy="360045"/>
          </a:xfrm>
          <a:prstGeom prst="parallelogram">
            <a:avLst/>
          </a:prstGeom>
          <a:solidFill>
            <a:srgbClr val="E11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69005" y="1290955"/>
            <a:ext cx="79248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2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定制活动</a:t>
            </a:r>
            <a:endParaRPr lang="zh-CN" altLang="en-US" sz="12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0265" y="1271905"/>
            <a:ext cx="115887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2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挖掘领袖粉丝</a:t>
            </a:r>
            <a:endParaRPr lang="zh-CN" altLang="en-US" sz="12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85010" y="1851025"/>
            <a:ext cx="1125220" cy="206629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p>
            <a:pPr marL="0" indent="0">
              <a:lnSpc>
                <a:spcPct val="130000"/>
              </a:lnSpc>
            </a:pPr>
            <a:r>
              <a:rPr lang="zh-CN" sz="900" b="0">
                <a:solidFill>
                  <a:srgbClr val="E113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制定一套激励的体系。可以通过实体礼品来激励用户去踊跃发言，参与社群里面的互动活动。</a:t>
            </a:r>
            <a:r>
              <a:rPr lang="en-US" sz="900" b="0">
                <a:solidFill>
                  <a:srgbClr val="E113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 </a:t>
            </a:r>
            <a:r>
              <a:rPr lang="zh-CN" sz="900" b="0">
                <a:solidFill>
                  <a:srgbClr val="E113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如根据每周活跃用户排名， Top粉丝可以收到一些小礼品、大额优惠券之类。</a:t>
            </a:r>
            <a:endParaRPr lang="zh-CN" altLang="en-US" sz="900" b="0">
              <a:solidFill>
                <a:srgbClr val="E113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33420" y="2239645"/>
            <a:ext cx="1133475" cy="58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20000"/>
              </a:lnSpc>
            </a:pPr>
            <a:r>
              <a:rPr lang="zh-CN" sz="900" b="0">
                <a:solidFill>
                  <a:srgbClr val="5E5D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提前做产品预热粉丝提前了解福利及参与方式</a:t>
            </a:r>
            <a:endParaRPr lang="zh-CN" sz="900" b="0">
              <a:solidFill>
                <a:srgbClr val="5E5D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8510" y="2326005"/>
            <a:ext cx="1159510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30000"/>
              </a:lnSpc>
            </a:pPr>
            <a:r>
              <a:rPr lang="zh-CN" sz="900" b="0">
                <a:solidFill>
                  <a:srgbClr val="E113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筛选出相对活跃的前20%用户重点维护，让他们对社群产生归属感，持续在社群活跃，来带动整个社群的活跃!</a:t>
            </a:r>
            <a:endParaRPr lang="zh-CN" sz="900">
              <a:solidFill>
                <a:srgbClr val="E113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672465" y="1214120"/>
            <a:ext cx="1224280" cy="360045"/>
          </a:xfrm>
          <a:prstGeom prst="parallelogram">
            <a:avLst/>
          </a:prstGeom>
          <a:solidFill>
            <a:srgbClr val="E11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1936115" y="1214120"/>
            <a:ext cx="1224280" cy="360045"/>
          </a:xfrm>
          <a:prstGeom prst="parallelogram">
            <a:avLst/>
          </a:prstGeom>
          <a:solidFill>
            <a:srgbClr val="E11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/>
        </p:nvSpPr>
        <p:spPr>
          <a:xfrm>
            <a:off x="5936615" y="1214120"/>
            <a:ext cx="1224280" cy="360045"/>
          </a:xfrm>
          <a:prstGeom prst="parallelogram">
            <a:avLst/>
          </a:prstGeom>
          <a:solidFill>
            <a:srgbClr val="E11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7381240" y="1214120"/>
            <a:ext cx="1224280" cy="360045"/>
          </a:xfrm>
          <a:prstGeom prst="parallelogram">
            <a:avLst/>
          </a:prstGeom>
          <a:solidFill>
            <a:srgbClr val="E11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41763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直播间递进式粉丝运营-粉丝活跃度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5475" y="719455"/>
            <a:ext cx="424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3600" b="1" i="1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58975" y="715645"/>
            <a:ext cx="424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3600" b="1" i="1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11525" y="715645"/>
            <a:ext cx="424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1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sz="3600" b="1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sz="3600" b="1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3600" b="1" i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26610" y="715645"/>
            <a:ext cx="424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1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sz="3600" b="1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sz="3600" b="1" i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3600" b="1" i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85510" y="719455"/>
            <a:ext cx="424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3600" b="1" i="1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30135" y="719455"/>
            <a:ext cx="4248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24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sz="3600" b="1" i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3600" b="1" i="1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37565" y="124460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签到打卡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85645" y="1240790"/>
            <a:ext cx="1124585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/>
            <a:r>
              <a:rPr 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激励分享者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57265" y="125603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网状链接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501890" y="1259840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/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话题引导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55035" y="1994535"/>
            <a:ext cx="690880" cy="245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000" b="1">
                <a:solidFill>
                  <a:srgbClr val="E113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关注进群</a:t>
            </a:r>
            <a:endParaRPr lang="zh-CN" altLang="en-US" sz="1000" b="1">
              <a:solidFill>
                <a:srgbClr val="E113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454400" y="2971800"/>
            <a:ext cx="690880" cy="245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000" b="1">
                <a:solidFill>
                  <a:srgbClr val="E113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关注进群</a:t>
            </a:r>
            <a:endParaRPr lang="zh-CN" altLang="en-US" sz="1000" b="1">
              <a:solidFill>
                <a:srgbClr val="E113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232785" y="3216910"/>
            <a:ext cx="1133475" cy="58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>
              <a:lnSpc>
                <a:spcPct val="120000"/>
              </a:lnSpc>
            </a:pPr>
            <a:r>
              <a:rPr lang="zh-CN" sz="900" b="0">
                <a:solidFill>
                  <a:srgbClr val="5E5D5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消费满额+群，独享定制化发大额优惠券</a:t>
            </a:r>
            <a:endParaRPr lang="zh-CN" sz="900" b="0">
              <a:solidFill>
                <a:srgbClr val="5E5D5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588510" y="1994535"/>
            <a:ext cx="817880" cy="245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0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二八定律：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936615" y="1841500"/>
            <a:ext cx="1080135" cy="2075180"/>
          </a:xfrm>
          <a:prstGeom prst="rect">
            <a:avLst/>
          </a:prstGeom>
          <a:solidFill>
            <a:srgbClr val="F3F2F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7525385" y="2263775"/>
            <a:ext cx="791845" cy="504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7525385" y="2945130"/>
            <a:ext cx="791845" cy="504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525385" y="226504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围绕热点</a:t>
            </a:r>
            <a:r>
              <a:rPr 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 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带话题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552690" y="2967355"/>
            <a:ext cx="792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algn="l">
              <a:buClrTx/>
              <a:buSzTx/>
              <a:buFontTx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围绕产品 带话题</a:t>
            </a: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4870" y="1913255"/>
            <a:ext cx="1063625" cy="180149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672465" y="1841500"/>
            <a:ext cx="1080135" cy="2077085"/>
          </a:xfrm>
          <a:prstGeom prst="rect">
            <a:avLst/>
          </a:prstGeom>
          <a:solidFill>
            <a:srgbClr val="F3F2F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" y="1913255"/>
            <a:ext cx="1059180" cy="1823085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71370" y="2087880"/>
            <a:ext cx="41363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2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2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21755" y="1903095"/>
            <a:ext cx="829310" cy="829310"/>
          </a:xfrm>
          <a:prstGeom prst="ellipse">
            <a:avLst/>
          </a:prstGeom>
          <a:solidFill>
            <a:srgbClr val="C33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538595" y="2026285"/>
            <a:ext cx="5962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03</a:t>
            </a:r>
            <a:endParaRPr lang="en-US" altLang="en-US" sz="3200" b="1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06170" y="1465897"/>
            <a:ext cx="5080000" cy="329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/>
            <a:r>
              <a:rPr lang="zh-CN" sz="1550" b="0">
                <a:ea typeface="宋体" panose="02010600030101010101" pitchFamily="2" charset="-122"/>
              </a:rPr>
              <a:t>    </a:t>
            </a:r>
            <a:r>
              <a:rPr lang="en-US" sz="1000" b="0">
                <a:latin typeface="Calibri" panose="020F0502020204030204" pitchFamily="34" charset="0"/>
                <a:ea typeface="宋体" panose="02010600030101010101" pitchFamily="2" charset="-122"/>
              </a:rPr>
              <a:t>		                 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19620000">
            <a:off x="1802765" y="1343025"/>
            <a:ext cx="1833245" cy="1388110"/>
          </a:xfrm>
          <a:prstGeom prst="rect">
            <a:avLst/>
          </a:prstGeom>
          <a:solidFill>
            <a:srgbClr val="E114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9620000">
            <a:off x="3518535" y="1385570"/>
            <a:ext cx="1833245" cy="1333500"/>
          </a:xfrm>
          <a:prstGeom prst="rect">
            <a:avLst/>
          </a:prstGeom>
          <a:solidFill>
            <a:srgbClr val="E114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9620000">
            <a:off x="5337175" y="1360170"/>
            <a:ext cx="1833245" cy="1656080"/>
          </a:xfrm>
          <a:custGeom>
            <a:avLst/>
            <a:gdLst>
              <a:gd name="connsiteX0" fmla="*/ 0 w 2887"/>
              <a:gd name="connsiteY0" fmla="*/ 0 h 2608"/>
              <a:gd name="connsiteX1" fmla="*/ 2887 w 2887"/>
              <a:gd name="connsiteY1" fmla="*/ 0 h 2608"/>
              <a:gd name="connsiteX2" fmla="*/ 2887 w 2887"/>
              <a:gd name="connsiteY2" fmla="*/ 2608 h 2608"/>
              <a:gd name="connsiteX3" fmla="*/ 2026 w 2887"/>
              <a:gd name="connsiteY3" fmla="*/ 2599 h 2608"/>
              <a:gd name="connsiteX4" fmla="*/ 766 w 2887"/>
              <a:gd name="connsiteY4" fmla="*/ 1674 h 2608"/>
              <a:gd name="connsiteX5" fmla="*/ 25 w 2887"/>
              <a:gd name="connsiteY5" fmla="*/ 942 h 2608"/>
              <a:gd name="connsiteX6" fmla="*/ 0 w 2887"/>
              <a:gd name="connsiteY6" fmla="*/ 0 h 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7" h="2608">
                <a:moveTo>
                  <a:pt x="0" y="0"/>
                </a:moveTo>
                <a:lnTo>
                  <a:pt x="2887" y="0"/>
                </a:lnTo>
                <a:lnTo>
                  <a:pt x="2887" y="2608"/>
                </a:lnTo>
                <a:lnTo>
                  <a:pt x="2026" y="2599"/>
                </a:lnTo>
                <a:lnTo>
                  <a:pt x="766" y="1674"/>
                </a:lnTo>
                <a:lnTo>
                  <a:pt x="25" y="942"/>
                </a:lnTo>
                <a:lnTo>
                  <a:pt x="0" y="0"/>
                </a:lnTo>
                <a:close/>
              </a:path>
            </a:pathLst>
          </a:custGeom>
          <a:solidFill>
            <a:srgbClr val="E114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3895" y="2316480"/>
            <a:ext cx="7776845" cy="843915"/>
          </a:xfrm>
          <a:prstGeom prst="rect">
            <a:avLst/>
          </a:prstGeom>
          <a:solidFill>
            <a:srgbClr val="FFA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3895" y="3181985"/>
            <a:ext cx="7776845" cy="124460"/>
          </a:xfrm>
          <a:prstGeom prst="rect">
            <a:avLst/>
          </a:prstGeom>
          <a:solidFill>
            <a:srgbClr val="FC1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rot="19740000">
            <a:off x="2144395" y="149352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主动调研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 rot="19740000">
            <a:off x="3818255" y="1493520"/>
            <a:ext cx="119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粉丝画像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rot="19740000">
            <a:off x="5170170" y="1493520"/>
            <a:ext cx="1849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>
              <a:buClrTx/>
              <a:buSzTx/>
              <a:buFontTx/>
            </a:pPr>
            <a:r>
              <a: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分析同类主播</a:t>
            </a:r>
            <a:endParaRPr 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02585" y="2556510"/>
            <a:ext cx="33401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sz="2400" b="1">
                <a:latin typeface="微软雅黑" panose="020B0503020204020204" charset="-122"/>
                <a:ea typeface="微软雅黑" panose="020B0503020204020204" charset="-122"/>
              </a:rPr>
              <a:t>基于自己的人设定位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7405" y="3351530"/>
            <a:ext cx="139573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直播过程中主动询问粉丝需求</a:t>
            </a:r>
            <a:endParaRPr lang="en-US" altLang="en-US"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71420" y="3351530"/>
            <a:ext cx="1451610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  <a:buNone/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重点关注留言中的共性需求或铁粉需求</a:t>
            </a:r>
            <a:endParaRPr lang="en-US" altLang="en-US"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71315" y="3351530"/>
            <a:ext cx="1131570" cy="68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lnSpc>
                <a:spcPct val="120000"/>
              </a:lnSpc>
              <a:buNone/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粉丝群内调研需求</a:t>
            </a:r>
            <a:endParaRPr lang="en-US" altLang="en-US"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51170" y="3351530"/>
            <a:ext cx="1389380" cy="68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主动引导</a:t>
            </a:r>
            <a:endParaRPr lang="en-US"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客户的需求</a:t>
            </a:r>
            <a:endParaRPr lang="en-US" altLang="en-US"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88835" y="3351530"/>
            <a:ext cx="1377950" cy="681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20000"/>
              </a:lnSpc>
              <a:buNone/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季节性</a:t>
            </a:r>
            <a:endParaRPr lang="en-US"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indent="0" algn="ctr">
              <a:lnSpc>
                <a:spcPct val="120000"/>
              </a:lnSpc>
              <a:buNone/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需求的开发</a:t>
            </a:r>
            <a:endParaRPr lang="en-US" altLang="en-US" sz="1600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2800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平行四边形 1"/>
          <p:cNvSpPr/>
          <p:nvPr/>
        </p:nvSpPr>
        <p:spPr>
          <a:xfrm>
            <a:off x="756285" y="1060450"/>
            <a:ext cx="3849370" cy="648335"/>
          </a:xfrm>
          <a:prstGeom prst="parallelogram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756285" y="1945640"/>
            <a:ext cx="3849370" cy="648335"/>
          </a:xfrm>
          <a:prstGeom prst="parallelogram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>
            <a:off x="756285" y="2767330"/>
            <a:ext cx="3849370" cy="648335"/>
          </a:xfrm>
          <a:prstGeom prst="parallelogram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756285" y="3607435"/>
            <a:ext cx="3849370" cy="648335"/>
          </a:xfrm>
          <a:prstGeom prst="parallelogram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4107180" y="1184275"/>
            <a:ext cx="4630420" cy="401320"/>
          </a:xfrm>
          <a:prstGeom prst="parallelogram">
            <a:avLst/>
          </a:prstGeom>
          <a:solidFill>
            <a:srgbClr val="F3F2F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4107180" y="2068830"/>
            <a:ext cx="4630420" cy="401320"/>
          </a:xfrm>
          <a:prstGeom prst="parallelogram">
            <a:avLst/>
          </a:prstGeom>
          <a:solidFill>
            <a:srgbClr val="F3F2F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4107180" y="2890520"/>
            <a:ext cx="4630420" cy="401320"/>
          </a:xfrm>
          <a:prstGeom prst="parallelogram">
            <a:avLst/>
          </a:prstGeom>
          <a:solidFill>
            <a:srgbClr val="F3F2F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平行四边形 10"/>
          <p:cNvSpPr/>
          <p:nvPr/>
        </p:nvSpPr>
        <p:spPr>
          <a:xfrm>
            <a:off x="4107180" y="3730625"/>
            <a:ext cx="4630420" cy="401320"/>
          </a:xfrm>
          <a:prstGeom prst="parallelogram">
            <a:avLst/>
          </a:prstGeom>
          <a:solidFill>
            <a:srgbClr val="F3F2F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29005" y="1184275"/>
            <a:ext cx="3154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dist"/>
            <a:r>
              <a:rPr 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关键一：客户认知和自我定位</a:t>
            </a:r>
            <a:endParaRPr lang="zh-CN" altLang="en-US" sz="1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6805" y="206883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关键二：产品独特卖点</a:t>
            </a:r>
            <a:endParaRPr lang="zh-CN" altLang="en-US" sz="1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9005" y="2874010"/>
            <a:ext cx="30683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关键三：主播如何传达卖点</a:t>
            </a:r>
            <a:endParaRPr lang="zh-CN" altLang="en-US" sz="1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8065" y="3763645"/>
            <a:ext cx="2697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dist"/>
            <a:r>
              <a:rPr lang="zh-CN" sz="1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关键四：塑造自身影响力</a:t>
            </a:r>
            <a:endParaRPr lang="zh-CN" altLang="en-US" sz="1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05655" y="1217295"/>
            <a:ext cx="38011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你是什么</a:t>
            </a:r>
            <a:r>
              <a:rPr lang="en-US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?    </a:t>
            </a:r>
            <a:r>
              <a:rPr lang="zh-CN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有何不同</a:t>
            </a:r>
            <a:r>
              <a:rPr lang="en-US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?    </a:t>
            </a:r>
            <a:r>
              <a:rPr lang="zh-CN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何以见得</a:t>
            </a:r>
            <a:r>
              <a:rPr lang="en-US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?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05655" y="2101850"/>
            <a:ext cx="3840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卖点提炼使用场景解决问题展示方式</a:t>
            </a:r>
            <a:endParaRPr lang="zh-CN" altLang="en-US" sz="18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3220" y="2923540"/>
            <a:ext cx="150939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FA BE&amp;SPIN</a:t>
            </a:r>
            <a:endParaRPr lang="en-US" altLang="en-US" sz="18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91355" y="3763645"/>
            <a:ext cx="4069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/>
            <a:r>
              <a:rPr lang="zh-CN" sz="18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喜好对比互惠从众承诺一致稀缺性权威</a:t>
            </a:r>
            <a:endParaRPr lang="zh-CN" altLang="en-US" sz="18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2800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圆角矩形 19"/>
          <p:cNvSpPr/>
          <p:nvPr/>
        </p:nvSpPr>
        <p:spPr>
          <a:xfrm>
            <a:off x="4827270" y="3619500"/>
            <a:ext cx="3751580" cy="431800"/>
          </a:xfrm>
          <a:prstGeom prst="roundRect">
            <a:avLst/>
          </a:prstGeom>
          <a:solidFill>
            <a:srgbClr val="FFFEFF"/>
          </a:solidFill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827905" y="2967355"/>
            <a:ext cx="3751580" cy="431800"/>
          </a:xfrm>
          <a:prstGeom prst="roundRect">
            <a:avLst/>
          </a:prstGeom>
          <a:solidFill>
            <a:srgbClr val="FFFEFF"/>
          </a:solidFill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827270" y="2299335"/>
            <a:ext cx="3751580" cy="431800"/>
          </a:xfrm>
          <a:prstGeom prst="roundRect">
            <a:avLst/>
          </a:prstGeom>
          <a:solidFill>
            <a:srgbClr val="FFFEFF"/>
          </a:solidFill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827270" y="1588135"/>
            <a:ext cx="3751580" cy="431800"/>
          </a:xfrm>
          <a:prstGeom prst="roundRect">
            <a:avLst/>
          </a:prstGeom>
          <a:solidFill>
            <a:srgbClr val="FFFEFF"/>
          </a:solidFill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827270" y="946150"/>
            <a:ext cx="3751580" cy="431800"/>
          </a:xfrm>
          <a:prstGeom prst="roundRect">
            <a:avLst/>
          </a:prstGeom>
          <a:solidFill>
            <a:srgbClr val="FFFEFF"/>
          </a:solidFill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4827270" y="946150"/>
            <a:ext cx="777240" cy="431800"/>
          </a:xfrm>
          <a:prstGeom prst="roundRect">
            <a:avLst/>
          </a:prstGeom>
          <a:solidFill>
            <a:srgbClr val="E21302"/>
          </a:solidFill>
          <a:ln w="25400">
            <a:solidFill>
              <a:srgbClr val="E11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4827270" y="1588135"/>
            <a:ext cx="777240" cy="431800"/>
          </a:xfrm>
          <a:prstGeom prst="roundRect">
            <a:avLst/>
          </a:prstGeom>
          <a:solidFill>
            <a:srgbClr val="E21302"/>
          </a:solidFill>
          <a:ln w="25400">
            <a:solidFill>
              <a:srgbClr val="E11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4827270" y="2299335"/>
            <a:ext cx="777240" cy="431800"/>
          </a:xfrm>
          <a:prstGeom prst="roundRect">
            <a:avLst/>
          </a:prstGeom>
          <a:solidFill>
            <a:srgbClr val="E21302"/>
          </a:solidFill>
          <a:ln w="25400">
            <a:solidFill>
              <a:srgbClr val="E11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827905" y="2967355"/>
            <a:ext cx="777240" cy="431800"/>
          </a:xfrm>
          <a:prstGeom prst="roundRect">
            <a:avLst/>
          </a:prstGeom>
          <a:solidFill>
            <a:srgbClr val="E21302"/>
          </a:solidFill>
          <a:ln w="25400">
            <a:solidFill>
              <a:srgbClr val="E11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4827270" y="3619500"/>
            <a:ext cx="777240" cy="431800"/>
          </a:xfrm>
          <a:prstGeom prst="roundRect">
            <a:avLst/>
          </a:prstGeom>
          <a:solidFill>
            <a:srgbClr val="E21302"/>
          </a:solidFill>
          <a:ln w="25400">
            <a:solidFill>
              <a:srgbClr val="E114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51025" y="4281170"/>
            <a:ext cx="54413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·  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感召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·  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·  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新奇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·  </a:t>
            </a:r>
            <a:r>
              <a:rPr 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稀缺  ·  占有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905" y="946150"/>
            <a:ext cx="217805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zh-CN" altLang="en-US" sz="20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带动氛围互动 </a:t>
            </a: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增加粉丝关注	</a:t>
            </a: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提高粉丝粘性</a:t>
            </a: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拉高停留时长	</a:t>
            </a: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提升在线人数	</a:t>
            </a: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000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提升转化成交</a:t>
            </a:r>
            <a:endParaRPr lang="zh-CN" altLang="en-US" sz="20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64510" y="1456055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800" b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长期活动</a:t>
            </a:r>
            <a:endParaRPr lang="zh-CN" altLang="en-US" sz="1800" b="1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81238" y="1840865"/>
            <a:ext cx="247840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定期出现，甚至每天都有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13380" y="2743835"/>
            <a:ext cx="12331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800" b="1">
                <a:solidFill>
                  <a:srgbClr val="E1140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短期活动</a:t>
            </a:r>
            <a:endParaRPr lang="zh-CN" altLang="en-US" sz="1800" b="1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05673" y="3094990"/>
            <a:ext cx="247840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刺激性强，大促、秒杀等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2800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02285" y="1494790"/>
            <a:ext cx="1739265" cy="360045"/>
          </a:xfrm>
          <a:prstGeom prst="rect">
            <a:avLst/>
          </a:prstGeom>
          <a:noFill/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2285" y="946150"/>
            <a:ext cx="1739265" cy="360045"/>
          </a:xfrm>
          <a:prstGeom prst="rect">
            <a:avLst/>
          </a:prstGeom>
          <a:noFill/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2285" y="2607310"/>
            <a:ext cx="1739265" cy="360045"/>
          </a:xfrm>
          <a:prstGeom prst="rect">
            <a:avLst/>
          </a:prstGeom>
          <a:noFill/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2285" y="2058670"/>
            <a:ext cx="1739265" cy="360045"/>
          </a:xfrm>
          <a:prstGeom prst="rect">
            <a:avLst/>
          </a:prstGeom>
          <a:noFill/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2285" y="3691255"/>
            <a:ext cx="1739265" cy="360045"/>
          </a:xfrm>
          <a:prstGeom prst="rect">
            <a:avLst/>
          </a:prstGeom>
          <a:noFill/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02285" y="3142615"/>
            <a:ext cx="1739265" cy="360045"/>
          </a:xfrm>
          <a:prstGeom prst="rect">
            <a:avLst/>
          </a:prstGeom>
          <a:noFill/>
          <a:ln w="25400">
            <a:solidFill>
              <a:srgbClr val="A6A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802505" y="946150"/>
            <a:ext cx="3608705" cy="1050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引关注  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分层福利口令红包	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1600">
              <a:solidFill>
                <a:srgbClr val="E1140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活跃  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整点活动周期性活动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02505" y="2299335"/>
            <a:ext cx="4091305" cy="1751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拉时长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满赞发券话题互动游戏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		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带气氛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红包雨抽奖免单随机活动	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提转化 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特价秒杀消费榜专属福利款</a:t>
            </a:r>
            <a:endParaRPr lang="zh-CN" altLang="en-US"/>
          </a:p>
        </p:txBody>
      </p:sp>
      <p:cxnSp>
        <p:nvCxnSpPr>
          <p:cNvPr id="119" name="直接连接符 118"/>
          <p:cNvCxnSpPr/>
          <p:nvPr/>
        </p:nvCxnSpPr>
        <p:spPr>
          <a:xfrm>
            <a:off x="215265" y="4209415"/>
            <a:ext cx="8804275" cy="0"/>
          </a:xfrm>
          <a:prstGeom prst="line">
            <a:avLst/>
          </a:prstGeom>
          <a:ln w="9525">
            <a:solidFill>
              <a:srgbClr val="1F1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6704965" y="1390015"/>
            <a:ext cx="20891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</a:t>
            </a:r>
            <a:endParaRPr lang="zh-CN" sz="14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en-US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32475" y="1929765"/>
            <a:ext cx="2802890" cy="2562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1、活动多频次播报，多次预热。</a:t>
            </a:r>
            <a:r>
              <a:rPr lang="en-US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 </a:t>
            </a:r>
            <a:endParaRPr lang="zh-CN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长期活动固定时间·形式呈现，形成记忆点开奖方式公平公正，抽奖。</a:t>
            </a:r>
            <a:endParaRPr lang="zh-CN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en-US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、方式标准明确，不会产生异议，流程清晰。 </a:t>
            </a:r>
            <a:endParaRPr lang="zh-CN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en-US" alt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多种玩法叠加搭配。</a:t>
            </a:r>
            <a:endParaRPr lang="zh-CN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</a:t>
            </a:r>
            <a:endParaRPr lang="zh-CN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活动力度做好把控，复盘直播数据调整活动方案。</a:t>
            </a:r>
            <a:endParaRPr lang="en-US" altLang="en-US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2800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832475" y="1157605"/>
            <a:ext cx="1359535" cy="301625"/>
          </a:xfrm>
          <a:prstGeom prst="rect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887720" y="1183640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活动难易搭配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32475" y="1490345"/>
            <a:ext cx="1359535" cy="301625"/>
          </a:xfrm>
          <a:prstGeom prst="rect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275830" y="1157605"/>
            <a:ext cx="1359535" cy="301625"/>
          </a:xfrm>
          <a:prstGeom prst="rect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275830" y="1490345"/>
            <a:ext cx="1359535" cy="301625"/>
          </a:xfrm>
          <a:prstGeom prst="rect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887085" y="1490345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活动类型搭配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3770" y="1152525"/>
            <a:ext cx="130365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活动力度把控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30440" y="1489710"/>
            <a:ext cx="1249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/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活动预算管控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1" name="表格 20"/>
          <p:cNvGraphicFramePr/>
          <p:nvPr>
            <p:custDataLst>
              <p:tags r:id="rId1"/>
            </p:custDataLst>
          </p:nvPr>
        </p:nvGraphicFramePr>
        <p:xfrm>
          <a:off x="356870" y="1157605"/>
          <a:ext cx="5359400" cy="3222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1536700"/>
                <a:gridCol w="1079500"/>
              </a:tblGrid>
              <a:tr h="372745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XXX直播间活动规划表</a:t>
                      </a:r>
                      <a:endParaRPr lang="en-US" altLang="en-US" sz="1400" b="0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6824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42608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时间安排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      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基础活动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活动说明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周期性活动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通用活动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9410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周一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*点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抽奖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秒杀规则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每周一竟拍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点满**抽奖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338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*点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秒杀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抽奖密令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每周三现金大奖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关注有礼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2750">
                <a:tc vMerge="1">
                  <a:tcPr>
                    <a:lnB cap="flat">
                      <a:noFill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*点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开特价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领奖方式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每周六新品免费试用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进粉丝群领红包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1940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***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***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***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***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***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67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周二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260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***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660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周日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83895" y="831215"/>
          <a:ext cx="7776210" cy="397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860"/>
                <a:gridCol w="1414145"/>
                <a:gridCol w="1226820"/>
                <a:gridCol w="1374775"/>
                <a:gridCol w="1521460"/>
                <a:gridCol w="1581150"/>
              </a:tblGrid>
              <a:tr h="367665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E26B0A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直播间节奏规划</a:t>
                      </a:r>
                      <a:endParaRPr lang="en-US" altLang="en-US" sz="1400" b="1">
                        <a:solidFill>
                          <a:srgbClr val="E26B0A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FD1"/>
                    </a:solidFill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7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日常玩法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开场白/口头禅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粉丝抽奖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粉丝专享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问卷调查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粉丝群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</a:tr>
              <a:tr h="518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形式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待设计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平常日每天20-30份，平常每天一款固定的奖品，每周一30-50份。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直播间专属链接，手痒优惠券，每天2-3款铁粉专享优惠券。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问卷内容：抽奖或活动咨询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铁粉、钻粉群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目的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形成心智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利益勾引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利益勾引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增加活跃度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KOL私域运营测试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">
                <a:tc grid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周间规划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周一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周二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周三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周四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周五/周六/周日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</a:tr>
              <a:tr h="161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主题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宠粉日</a:t>
                      </a:r>
                      <a:r>
                        <a:rPr 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 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上新日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轰趴日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聚划算/周末特惠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目的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提升活跃度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专业形象打造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提前过周末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集中销售爆发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形式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秒杀/增加抽奖/点赞砍价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商品专业知识学习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轰趴访谈/讲故事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促销活动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资源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秒杀品/奖品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待定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粉丝/KOL/KOC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优惠商品清单或专属优惠券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中午12点半/晚上8点半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晚7点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晚7点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all day</a:t>
                      </a: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">
                <a:tc gridSpan="6">
                  <a:txBody>
                    <a:bodyPr/>
                    <a:p>
                      <a:pPr indent="0" algn="ctr">
                        <a:buNone/>
                      </a:pPr>
                      <a:endParaRPr lang="en-US" altLang="en-US" sz="6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5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月度活动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超级宠粉日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宝藏工厂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生活美学</a:t>
                      </a:r>
                      <a:endParaRPr lang="zh-CN" altLang="en-US" sz="10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08E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形式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铁粉或钻粉以上报名、粉丝家访。或邀请粉丝参加沙龙或设计、粉丝家访。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工厂直播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看展/博物馆/设计师做客/探店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54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日常资源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KOL或红人/费用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工厂介绍、厂长（厂花or厂草）直播/点赞砍价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邀请粉丝或KOL一起去探店看展，发现生活的美学，提升品牌内涵。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时间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某个周末或周一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工厂/优惠价/奖品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KOL或红人/费用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rPr>
                        <a:t>周三上新日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356870" y="207645"/>
            <a:ext cx="2800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77190" y="957580"/>
          <a:ext cx="8389620" cy="3549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409575"/>
                <a:gridCol w="487680"/>
                <a:gridCol w="471805"/>
                <a:gridCol w="531495"/>
                <a:gridCol w="1762125"/>
                <a:gridCol w="389890"/>
                <a:gridCol w="466090"/>
                <a:gridCol w="449580"/>
                <a:gridCol w="390525"/>
                <a:gridCol w="391160"/>
                <a:gridCol w="578485"/>
                <a:gridCol w="613410"/>
                <a:gridCol w="800100"/>
              </a:tblGrid>
              <a:tr h="196215">
                <a:tc rowSpan="2"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品牌私域-官方直播间</a:t>
                      </a:r>
                      <a:endParaRPr lang="zh-CN" altLang="en-US" sz="10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8B7"/>
                    </a:solidFill>
                  </a:tcPr>
                </a:tc>
                <a:tc rowSpan="2"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人（DNA）</a:t>
                      </a:r>
                      <a:endParaRPr lang="zh-CN" altLang="en-US" sz="7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6092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货</a:t>
                      </a:r>
                      <a:endParaRPr lang="zh-CN" altLang="en-US" sz="7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8DD5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场</a:t>
                      </a:r>
                      <a:endParaRPr lang="zh-CN" altLang="en-US" sz="7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</a:tr>
              <a:tr h="195580">
                <a:tc vMerge="1" gridSpan="5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颜、美好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值、有用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5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品牌私域目标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直播时间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内容栏目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内容定位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用户价值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合作伙伴类型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商品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利益刺激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直播场景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道具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传播造势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营销活动延续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7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内容沉淀</a:t>
                      </a:r>
                      <a:endParaRPr lang="zh-CN" altLang="en-US" sz="7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704850">
                <a:tc row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粉丝活跃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粉丝购买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粉丝推荐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粉丝关注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每周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超级通心粉（人格性内容）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超级粉丝做客直播间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颜控向往的生活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商品性价比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人设与品类标签匹配，提前试用，美好向往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明星艺人（校园、发新歌、新剧、宠粉、八卦）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KOL（分享专业经验，热点）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达人、主播（带货试炼场）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设计师（逼格、story）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KOC（唠嗑、热点、虎扑男孩、饭圈女孩）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优质买家（日常、真实感、90s夫妻）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萌宠（有趣、治愈）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萌娃及奶爸奶妈（生活分享）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电视购物主持人、BA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上新日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品类日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场景主题日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五折天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9.9包邮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抽奖粉丝专享价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优惠券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赠品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直播间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门店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服装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灯光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KOL、KOC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肖像、渠道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（微博、微信、抖音）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粉丝专享营销活动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（固定头图板式）报告粉丝！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**来啦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短视频（连续剧悬念）图文、UGC内容分发、抖音详情页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视觉强化、kv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固定开场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记忆点声音、动作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外景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品牌私域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（内容群聊频道等）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054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每月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品质**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工厂溯源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真实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看得见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猎奇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匠心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工厂老板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一线工人（打样、选品）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反差感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工艺特色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真实表达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极致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性价比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新品尝鲜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优惠券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工厂外景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品牌私域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（内容群聊频道等）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工厂底价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爽！信赖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3850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每月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大牌跨界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国潮你定义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创新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好商品爆福利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double</a:t>
                      </a:r>
                      <a:endParaRPr 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**X**</a:t>
                      </a:r>
                      <a:endParaRPr 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由你定义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送机票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送大牌护肤、零食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送彩妆、生鲜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喜茶、野兽派老板娘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尖叫设计师、佩姐火锅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泸州老窖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差异类目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跨界打包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好玩的概念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福利双份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门店参观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直播间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门店品牌场景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自媒体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联合营销会场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短视频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图文</a:t>
                      </a:r>
                      <a:endParaRPr lang="zh-CN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sz="8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内容分发</a:t>
                      </a:r>
                      <a:endParaRPr lang="zh-CN" altLang="en-US" sz="8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356870" y="207645"/>
            <a:ext cx="2800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/>
        </p:nvSpPr>
        <p:spPr>
          <a:xfrm>
            <a:off x="1402080" y="2031365"/>
            <a:ext cx="1080135" cy="1080135"/>
          </a:xfrm>
          <a:prstGeom prst="ellipse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159760" y="2031365"/>
            <a:ext cx="1080135" cy="1080135"/>
          </a:xfrm>
          <a:prstGeom prst="ellipse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917440" y="2031365"/>
            <a:ext cx="1080135" cy="1080135"/>
          </a:xfrm>
          <a:prstGeom prst="ellipse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662420" y="2031365"/>
            <a:ext cx="1080135" cy="1080135"/>
          </a:xfrm>
          <a:prstGeom prst="ellipse">
            <a:avLst/>
          </a:pr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95120" y="2341245"/>
            <a:ext cx="64566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拉新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      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留存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     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促活</a:t>
            </a:r>
            <a:r>
              <a:rPr 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     </a:t>
            </a:r>
            <a:r>
              <a:rPr 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转化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2800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挖掘需求巧用直播活动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635" y="0"/>
            <a:ext cx="899160" cy="5143500"/>
          </a:xfrm>
          <a:prstGeom prst="rect">
            <a:avLst/>
          </a:prstGeom>
          <a:solidFill>
            <a:srgbClr val="C33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6200000">
            <a:off x="-36830" y="2174875"/>
            <a:ext cx="1080135" cy="792480"/>
          </a:xfrm>
          <a:prstGeom prst="triangle">
            <a:avLst/>
          </a:prstGeom>
          <a:solidFill>
            <a:srgbClr val="BAB9BA"/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71550" y="2310130"/>
            <a:ext cx="1291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</a:rPr>
              <a:t>目  录</a:t>
            </a:r>
            <a:endParaRPr lang="zh-CN" altLang="en-US" sz="32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75965" y="1175385"/>
            <a:ext cx="891540" cy="880110"/>
            <a:chOff x="4819" y="762"/>
            <a:chExt cx="1404" cy="1386"/>
          </a:xfrm>
        </p:grpSpPr>
        <p:sp>
          <p:nvSpPr>
            <p:cNvPr id="11" name="椭圆 10"/>
            <p:cNvSpPr/>
            <p:nvPr/>
          </p:nvSpPr>
          <p:spPr>
            <a:xfrm>
              <a:off x="4819" y="762"/>
              <a:ext cx="907" cy="907"/>
            </a:xfrm>
            <a:prstGeom prst="ellipse">
              <a:avLst/>
            </a:prstGeom>
            <a:solidFill>
              <a:srgbClr val="C33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317" y="1242"/>
              <a:ext cx="907" cy="9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357245" y="1278890"/>
            <a:ext cx="4140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01</a:t>
            </a:r>
            <a:endParaRPr lang="en-US" altLang="en-US" b="1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 flipH="1">
            <a:off x="6511925" y="2023745"/>
            <a:ext cx="891540" cy="880110"/>
            <a:chOff x="4819" y="762"/>
            <a:chExt cx="1404" cy="1386"/>
          </a:xfrm>
        </p:grpSpPr>
        <p:sp>
          <p:nvSpPr>
            <p:cNvPr id="22" name="椭圆 21"/>
            <p:cNvSpPr/>
            <p:nvPr/>
          </p:nvSpPr>
          <p:spPr>
            <a:xfrm>
              <a:off x="4819" y="762"/>
              <a:ext cx="907" cy="907"/>
            </a:xfrm>
            <a:prstGeom prst="ellipse">
              <a:avLst/>
            </a:prstGeom>
            <a:solidFill>
              <a:srgbClr val="C33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5317" y="1242"/>
              <a:ext cx="907" cy="9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908800" y="2127250"/>
            <a:ext cx="4140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02</a:t>
            </a:r>
            <a:endParaRPr lang="en-US" altLang="en-US" b="1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806700" y="2824480"/>
            <a:ext cx="891540" cy="880110"/>
            <a:chOff x="4819" y="762"/>
            <a:chExt cx="1404" cy="1386"/>
          </a:xfrm>
        </p:grpSpPr>
        <p:sp>
          <p:nvSpPr>
            <p:cNvPr id="26" name="椭圆 25"/>
            <p:cNvSpPr/>
            <p:nvPr/>
          </p:nvSpPr>
          <p:spPr>
            <a:xfrm>
              <a:off x="4819" y="762"/>
              <a:ext cx="907" cy="907"/>
            </a:xfrm>
            <a:prstGeom prst="ellipse">
              <a:avLst/>
            </a:prstGeom>
            <a:solidFill>
              <a:srgbClr val="C33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317" y="1242"/>
              <a:ext cx="907" cy="9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887980" y="2927985"/>
            <a:ext cx="4140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03</a:t>
            </a:r>
            <a:endParaRPr lang="en-US" altLang="en-US" b="1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15410" y="1480185"/>
            <a:ext cx="2451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dist"/>
            <a:r>
              <a:rPr lang="zh-CN" sz="1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直播间粉丝运营思路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82645" y="3124835"/>
            <a:ext cx="26892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挖掘需求巧用直播活动</a:t>
            </a:r>
            <a:endParaRPr lang="en-US" altLang="en-US" sz="18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9585" y="2302510"/>
            <a:ext cx="28797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latin typeface="微软雅黑" panose="020B0503020204020204" charset="-122"/>
                <a:ea typeface="微软雅黑" panose="020B0503020204020204" charset="-122"/>
              </a:rPr>
              <a:t>直播间递进式粉丝运营</a:t>
            </a:r>
            <a:endParaRPr lang="zh-CN" altLang="en-US" sz="1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91080" y="2087880"/>
            <a:ext cx="3916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2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</a:rPr>
              <a:t>直播间粉丝运营思路</a:t>
            </a:r>
            <a:endParaRPr lang="zh-CN" altLang="en-US" sz="2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21755" y="1903095"/>
            <a:ext cx="829310" cy="829310"/>
          </a:xfrm>
          <a:prstGeom prst="ellipse">
            <a:avLst/>
          </a:prstGeom>
          <a:solidFill>
            <a:srgbClr val="C33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538595" y="2026285"/>
            <a:ext cx="5962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01</a:t>
            </a:r>
            <a:endParaRPr lang="en-US" altLang="en-US" sz="3200" b="1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任意多边形 19"/>
          <p:cNvSpPr/>
          <p:nvPr/>
        </p:nvSpPr>
        <p:spPr>
          <a:xfrm flipV="1">
            <a:off x="1186180" y="2850515"/>
            <a:ext cx="2631440" cy="1318895"/>
          </a:xfrm>
          <a:custGeom>
            <a:avLst/>
            <a:gdLst>
              <a:gd name="connsiteX0" fmla="*/ 1302 w 2608"/>
              <a:gd name="connsiteY0" fmla="*/ 0 h 1085"/>
              <a:gd name="connsiteX1" fmla="*/ 2608 w 2608"/>
              <a:gd name="connsiteY1" fmla="*/ 457 h 1085"/>
              <a:gd name="connsiteX2" fmla="*/ 2608 w 2608"/>
              <a:gd name="connsiteY2" fmla="*/ 1084 h 1085"/>
              <a:gd name="connsiteX3" fmla="*/ 2608 w 2608"/>
              <a:gd name="connsiteY3" fmla="*/ 1084 h 1085"/>
              <a:gd name="connsiteX4" fmla="*/ 2076 w 2608"/>
              <a:gd name="connsiteY4" fmla="*/ 1080 h 1085"/>
              <a:gd name="connsiteX5" fmla="*/ 1291 w 2608"/>
              <a:gd name="connsiteY5" fmla="*/ 800 h 1085"/>
              <a:gd name="connsiteX6" fmla="*/ 491 w 2608"/>
              <a:gd name="connsiteY6" fmla="*/ 1085 h 1085"/>
              <a:gd name="connsiteX7" fmla="*/ 0 w 2608"/>
              <a:gd name="connsiteY7" fmla="*/ 1084 h 1085"/>
              <a:gd name="connsiteX8" fmla="*/ 0 w 2608"/>
              <a:gd name="connsiteY8" fmla="*/ 1084 h 1085"/>
              <a:gd name="connsiteX9" fmla="*/ 0 w 2608"/>
              <a:gd name="connsiteY9" fmla="*/ 457 h 1085"/>
              <a:gd name="connsiteX10" fmla="*/ 1302 w 2608"/>
              <a:gd name="connsiteY10" fmla="*/ 0 h 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8" h="1085">
                <a:moveTo>
                  <a:pt x="1302" y="0"/>
                </a:moveTo>
                <a:lnTo>
                  <a:pt x="2608" y="457"/>
                </a:lnTo>
                <a:lnTo>
                  <a:pt x="2608" y="1084"/>
                </a:lnTo>
                <a:lnTo>
                  <a:pt x="2608" y="1084"/>
                </a:lnTo>
                <a:lnTo>
                  <a:pt x="2076" y="1080"/>
                </a:lnTo>
                <a:lnTo>
                  <a:pt x="1291" y="800"/>
                </a:lnTo>
                <a:lnTo>
                  <a:pt x="491" y="1085"/>
                </a:lnTo>
                <a:lnTo>
                  <a:pt x="0" y="1084"/>
                </a:lnTo>
                <a:lnTo>
                  <a:pt x="0" y="1084"/>
                </a:lnTo>
                <a:lnTo>
                  <a:pt x="0" y="457"/>
                </a:lnTo>
                <a:lnTo>
                  <a:pt x="1302" y="0"/>
                </a:lnTo>
                <a:close/>
              </a:path>
            </a:pathLst>
          </a:custGeom>
          <a:solidFill>
            <a:srgbClr val="E11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flipV="1">
            <a:off x="1181735" y="1786890"/>
            <a:ext cx="2631440" cy="1318895"/>
          </a:xfrm>
          <a:custGeom>
            <a:avLst/>
            <a:gdLst>
              <a:gd name="connsiteX0" fmla="*/ 1302 w 2608"/>
              <a:gd name="connsiteY0" fmla="*/ 0 h 1085"/>
              <a:gd name="connsiteX1" fmla="*/ 2608 w 2608"/>
              <a:gd name="connsiteY1" fmla="*/ 457 h 1085"/>
              <a:gd name="connsiteX2" fmla="*/ 2608 w 2608"/>
              <a:gd name="connsiteY2" fmla="*/ 1084 h 1085"/>
              <a:gd name="connsiteX3" fmla="*/ 2608 w 2608"/>
              <a:gd name="connsiteY3" fmla="*/ 1084 h 1085"/>
              <a:gd name="connsiteX4" fmla="*/ 2076 w 2608"/>
              <a:gd name="connsiteY4" fmla="*/ 1080 h 1085"/>
              <a:gd name="connsiteX5" fmla="*/ 1291 w 2608"/>
              <a:gd name="connsiteY5" fmla="*/ 800 h 1085"/>
              <a:gd name="connsiteX6" fmla="*/ 491 w 2608"/>
              <a:gd name="connsiteY6" fmla="*/ 1085 h 1085"/>
              <a:gd name="connsiteX7" fmla="*/ 0 w 2608"/>
              <a:gd name="connsiteY7" fmla="*/ 1084 h 1085"/>
              <a:gd name="connsiteX8" fmla="*/ 0 w 2608"/>
              <a:gd name="connsiteY8" fmla="*/ 1084 h 1085"/>
              <a:gd name="connsiteX9" fmla="*/ 0 w 2608"/>
              <a:gd name="connsiteY9" fmla="*/ 457 h 1085"/>
              <a:gd name="connsiteX10" fmla="*/ 1302 w 2608"/>
              <a:gd name="connsiteY10" fmla="*/ 0 h 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8" h="1085">
                <a:moveTo>
                  <a:pt x="1302" y="0"/>
                </a:moveTo>
                <a:lnTo>
                  <a:pt x="2608" y="457"/>
                </a:lnTo>
                <a:lnTo>
                  <a:pt x="2608" y="1084"/>
                </a:lnTo>
                <a:lnTo>
                  <a:pt x="2608" y="1084"/>
                </a:lnTo>
                <a:lnTo>
                  <a:pt x="2076" y="1080"/>
                </a:lnTo>
                <a:lnTo>
                  <a:pt x="1291" y="800"/>
                </a:lnTo>
                <a:lnTo>
                  <a:pt x="491" y="1085"/>
                </a:lnTo>
                <a:lnTo>
                  <a:pt x="0" y="1084"/>
                </a:lnTo>
                <a:lnTo>
                  <a:pt x="0" y="1084"/>
                </a:lnTo>
                <a:lnTo>
                  <a:pt x="0" y="457"/>
                </a:lnTo>
                <a:lnTo>
                  <a:pt x="1302" y="0"/>
                </a:lnTo>
                <a:close/>
              </a:path>
            </a:pathLst>
          </a:custGeom>
          <a:solidFill>
            <a:srgbClr val="FF1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V="1">
            <a:off x="1186180" y="729615"/>
            <a:ext cx="2633980" cy="1317625"/>
          </a:xfrm>
          <a:custGeom>
            <a:avLst/>
            <a:gdLst>
              <a:gd name="connsiteX0" fmla="*/ 2068 w 4148"/>
              <a:gd name="connsiteY0" fmla="*/ 0 h 2075"/>
              <a:gd name="connsiteX1" fmla="*/ 4142 w 4148"/>
              <a:gd name="connsiteY1" fmla="*/ 875 h 2075"/>
              <a:gd name="connsiteX2" fmla="*/ 4148 w 4148"/>
              <a:gd name="connsiteY2" fmla="*/ 1690 h 2075"/>
              <a:gd name="connsiteX3" fmla="*/ 4148 w 4148"/>
              <a:gd name="connsiteY3" fmla="*/ 1690 h 2075"/>
              <a:gd name="connsiteX4" fmla="*/ 0 w 4148"/>
              <a:gd name="connsiteY4" fmla="*/ 1685 h 2075"/>
              <a:gd name="connsiteX5" fmla="*/ 0 w 4148"/>
              <a:gd name="connsiteY5" fmla="*/ 2075 h 2075"/>
              <a:gd name="connsiteX6" fmla="*/ 0 w 4148"/>
              <a:gd name="connsiteY6" fmla="*/ 875 h 2075"/>
              <a:gd name="connsiteX7" fmla="*/ 2068 w 4148"/>
              <a:gd name="connsiteY7" fmla="*/ 0 h 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8" h="2075">
                <a:moveTo>
                  <a:pt x="2068" y="0"/>
                </a:moveTo>
                <a:lnTo>
                  <a:pt x="4142" y="875"/>
                </a:lnTo>
                <a:lnTo>
                  <a:pt x="4148" y="1690"/>
                </a:lnTo>
                <a:lnTo>
                  <a:pt x="4148" y="1690"/>
                </a:lnTo>
                <a:lnTo>
                  <a:pt x="0" y="1685"/>
                </a:lnTo>
                <a:lnTo>
                  <a:pt x="0" y="2075"/>
                </a:lnTo>
                <a:lnTo>
                  <a:pt x="0" y="875"/>
                </a:lnTo>
                <a:lnTo>
                  <a:pt x="2068" y="0"/>
                </a:lnTo>
                <a:close/>
              </a:path>
            </a:pathLst>
          </a:custGeom>
          <a:solidFill>
            <a:srgbClr val="FFA5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001135" y="927735"/>
            <a:ext cx="2872105" cy="755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>
              <a:lnSpc>
                <a:spcPct val="12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淘宝会给予少量公域流量●    吸引新粉(外站及淘内其它渠道)</a:t>
            </a:r>
            <a:endParaRPr lang="zh-CN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2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●    </a:t>
            </a: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新粉转化为回访老粉</a:t>
            </a:r>
            <a:r>
              <a:rPr lang="zh-CN" sz="12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(维护好老粉)</a:t>
            </a:r>
            <a:endParaRPr lang="zh-CN" sz="12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1485" y="1204595"/>
            <a:ext cx="15519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18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新手直播间</a:t>
            </a:r>
            <a:endParaRPr lang="zh-CN" altLang="en-US" sz="18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71625" y="2105660"/>
            <a:ext cx="16598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/>
            <a:r>
              <a:rPr lang="zh-CN" sz="18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成长期直播间</a:t>
            </a:r>
            <a:endParaRPr lang="zh-CN" altLang="en-US" sz="18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7545" y="2473960"/>
            <a:ext cx="1165860" cy="245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sz="1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新粉和回访增长</a:t>
            </a:r>
            <a:endParaRPr lang="zh-CN" altLang="en-US" sz="10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3065" y="3169285"/>
            <a:ext cx="17354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8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成熟期直播间</a:t>
            </a:r>
            <a:endParaRPr lang="zh-CN" altLang="en-US" sz="18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1300" y="3465830"/>
            <a:ext cx="2038350" cy="469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ctr">
              <a:lnSpc>
                <a:spcPct val="120000"/>
              </a:lnSpc>
            </a:pPr>
            <a:r>
              <a:rPr lang="zh-CN" sz="105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较大的老粉丝群体，较高场观</a:t>
            </a:r>
            <a:r>
              <a:rPr lang="zh-CN" sz="1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老粉回访pv1万以上</a:t>
            </a:r>
            <a:endParaRPr lang="zh-CN" altLang="en-US" sz="10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01135" y="1718945"/>
            <a:ext cx="3510915" cy="7550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淘宝会给主播一定机率的流量奖励●    高效吸粉，将公域流量沉淀到自己的私域流量</a:t>
            </a:r>
            <a:endParaRPr lang="zh-CN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●    </a:t>
            </a: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做好私域流量管理，</a:t>
            </a:r>
            <a:r>
              <a:rPr lang="zh-CN" sz="12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维护好老粉丝回访</a:t>
            </a: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01135" y="2790825"/>
            <a:ext cx="430657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随着报名官方活动获得资源位和平台更频繁的流量奖励整体流量在小幅波动中保持持续的增长</a:t>
            </a:r>
            <a:endParaRPr lang="zh-CN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●    </a:t>
            </a: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精耕细作继续</a:t>
            </a:r>
            <a:r>
              <a:rPr lang="zh-CN" sz="12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维护好老粉丝</a:t>
            </a:r>
            <a:endParaRPr lang="zh-CN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●    </a:t>
            </a: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积极参加官方活动，争取每一次资源位带来的流量奖励</a:t>
            </a:r>
            <a:endParaRPr lang="zh-CN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70760" y="4348480"/>
            <a:ext cx="4602480" cy="5708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淘宝直播的需要通过主播的私域粉丝运营能力去影响提升公域流量 因此要把重视私域流量的运营放在第一位</a:t>
            </a:r>
            <a:endParaRPr lang="zh-CN" sz="1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24879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</a:rPr>
              <a:t>直播间粉丝运营思路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91080" y="2087880"/>
            <a:ext cx="3916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2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</a:rPr>
              <a:t>直播间递进粉丝运营</a:t>
            </a:r>
            <a:endParaRPr lang="zh-CN" altLang="en-US" sz="2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21755" y="1903095"/>
            <a:ext cx="829310" cy="829310"/>
          </a:xfrm>
          <a:prstGeom prst="ellipse">
            <a:avLst/>
          </a:prstGeom>
          <a:solidFill>
            <a:srgbClr val="C33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538595" y="2026285"/>
            <a:ext cx="5962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02</a:t>
            </a:r>
            <a:endParaRPr lang="en-US" altLang="en-US" sz="3200" b="1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左箭头 31"/>
          <p:cNvSpPr/>
          <p:nvPr/>
        </p:nvSpPr>
        <p:spPr>
          <a:xfrm>
            <a:off x="7268210" y="1178560"/>
            <a:ext cx="1296035" cy="791845"/>
          </a:xfrm>
          <a:prstGeom prst="leftArrow">
            <a:avLst/>
          </a:prstGeom>
          <a:solidFill>
            <a:srgbClr val="BD4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42365" y="818515"/>
            <a:ext cx="2592705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142365" y="1351280"/>
            <a:ext cx="2592705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142365" y="1884045"/>
            <a:ext cx="2592705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39115" y="817880"/>
            <a:ext cx="431800" cy="1497965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39115" y="930275"/>
            <a:ext cx="3956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</a:rPr>
              <a:t>关注有礼</a:t>
            </a:r>
            <a:endParaRPr lang="zh-CN" altLang="en-US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4778" y="866140"/>
            <a:ext cx="204914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600" b="0">
                <a:latin typeface="微软雅黑" panose="020B0503020204020204" charset="-122"/>
                <a:ea typeface="微软雅黑" panose="020B0503020204020204" charset="-122"/>
              </a:rPr>
              <a:t>直播过程可多次使用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0465" y="1398270"/>
            <a:ext cx="2477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600" b="0">
                <a:latin typeface="微软雅黑" panose="020B0503020204020204" charset="-122"/>
                <a:ea typeface="微软雅黑" panose="020B0503020204020204" charset="-122"/>
              </a:rPr>
              <a:t>带动气氛，提升关注人数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5110" y="1931670"/>
            <a:ext cx="18084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600" b="0">
                <a:latin typeface="微软雅黑" panose="020B0503020204020204" charset="-122"/>
                <a:ea typeface="微软雅黑" panose="020B0503020204020204" charset="-122"/>
              </a:rPr>
              <a:t>直播间起步期多做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30725" y="735330"/>
            <a:ext cx="196151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4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粉丝群3</a:t>
            </a:r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关注入群</a:t>
            </a:r>
            <a:endParaRPr lang="zh-CN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30725" y="944880"/>
            <a:ext cx="164211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5000人在讨论</a:t>
            </a:r>
            <a:endParaRPr lang="zh-CN" altLang="en-US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0725" y="1262380"/>
            <a:ext cx="19939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铁粉2群</a:t>
            </a:r>
            <a:r>
              <a:rPr lang="zh-CN" sz="1400">
                <a:sym typeface="+mn-ea"/>
              </a:rPr>
              <a:t>    </a:t>
            </a:r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密码进群</a:t>
            </a:r>
            <a:endParaRPr lang="zh-CN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30725" y="1527810"/>
            <a:ext cx="186118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1397人在讨论</a:t>
            </a:r>
            <a:endParaRPr lang="zh-CN" altLang="en-US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30725" y="1803400"/>
            <a:ext cx="19608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6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钻粉群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密码进群</a:t>
            </a:r>
            <a:endParaRPr lang="zh-CN" altLang="en-US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30725" y="2068830"/>
            <a:ext cx="18262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2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1323人在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讨论</a:t>
            </a:r>
            <a:endParaRPr lang="zh-CN" altLang="en-US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2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52360" y="1419860"/>
            <a:ext cx="125603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400" b="0">
                <a:solidFill>
                  <a:schemeClr val="bg1"/>
                </a:solidFill>
                <a:effectLst/>
                <a:ea typeface="宋体" panose="02010600030101010101" pitchFamily="2" charset="-122"/>
              </a:rPr>
              <a:t>寻找【KOL】</a:t>
            </a:r>
            <a:endParaRPr lang="zh-CN" altLang="en-US" sz="1400" b="0">
              <a:solidFill>
                <a:schemeClr val="bg1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6870" y="207645"/>
            <a:ext cx="24879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</a:rPr>
              <a:t>直播间递进粉丝运营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39115" y="2628900"/>
            <a:ext cx="431800" cy="1837055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57530" y="2961005"/>
            <a:ext cx="3956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</a:rPr>
              <a:t>粉丝权益</a:t>
            </a:r>
            <a:endParaRPr lang="zh-CN" altLang="en-US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12260" y="816610"/>
            <a:ext cx="431800" cy="1497965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112260" y="1144270"/>
            <a:ext cx="39560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</a:rPr>
              <a:t>粉丝群</a:t>
            </a:r>
            <a:endParaRPr lang="zh-CN" altLang="en-US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28105" y="857250"/>
            <a:ext cx="791845" cy="321310"/>
          </a:xfrm>
          <a:prstGeom prst="roundRect">
            <a:avLst/>
          </a:prstGeom>
          <a:solidFill>
            <a:srgbClr val="FA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374130" y="871855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进群聊聊 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419850" y="1372870"/>
            <a:ext cx="791845" cy="321310"/>
          </a:xfrm>
          <a:prstGeom prst="roundRect">
            <a:avLst/>
          </a:prstGeom>
          <a:solidFill>
            <a:srgbClr val="FA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365875" y="1387475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进群聊聊 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428105" y="1921510"/>
            <a:ext cx="791845" cy="321310"/>
          </a:xfrm>
          <a:prstGeom prst="roundRect">
            <a:avLst/>
          </a:prstGeom>
          <a:solidFill>
            <a:srgbClr val="FA6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6374130" y="1936115"/>
            <a:ext cx="8940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进群聊聊 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4646295" y="1220470"/>
            <a:ext cx="2693035" cy="1651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4646295" y="1795780"/>
            <a:ext cx="2693035" cy="1651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365" y="2629535"/>
            <a:ext cx="2585085" cy="18618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8" name="矩形 37"/>
          <p:cNvSpPr/>
          <p:nvPr/>
        </p:nvSpPr>
        <p:spPr>
          <a:xfrm>
            <a:off x="4093845" y="2654300"/>
            <a:ext cx="431800" cy="1837055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112260" y="2834640"/>
            <a:ext cx="39560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</a:rPr>
              <a:t>粉丝亲密度</a:t>
            </a:r>
            <a:endParaRPr lang="en-US" altLang="zh-CN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95" y="2586355"/>
            <a:ext cx="3917950" cy="1879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356870" y="207645"/>
            <a:ext cx="41433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直播间递进式粉丝运营-引流与触达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176645" y="1158875"/>
            <a:ext cx="12757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600" b="1">
                <a:latin typeface="微软雅黑" panose="020B0503020204020204" charset="-122"/>
                <a:ea typeface="微软雅黑" panose="020B0503020204020204" charset="-122"/>
              </a:rPr>
              <a:t>站内的触达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6054090" y="1656080"/>
            <a:ext cx="1521460" cy="337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flipV="1">
            <a:off x="1821180" y="3549650"/>
            <a:ext cx="1521460" cy="337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44370" y="3949700"/>
            <a:ext cx="1275715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600" b="1">
                <a:latin typeface="微软雅黑" panose="020B0503020204020204" charset="-122"/>
                <a:ea typeface="微软雅黑" panose="020B0503020204020204" charset="-122"/>
              </a:rPr>
              <a:t>站外的引流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280" y="1257935"/>
            <a:ext cx="1172845" cy="20770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257935"/>
            <a:ext cx="1173480" cy="20777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085" y="1257935"/>
            <a:ext cx="1176020" cy="20656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930" y="2118995"/>
            <a:ext cx="1148715" cy="20770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945" y="2118995"/>
            <a:ext cx="1161415" cy="20612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5550" y="2118995"/>
            <a:ext cx="1151890" cy="2049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9" name="组合 68"/>
          <p:cNvGrpSpPr/>
          <p:nvPr/>
        </p:nvGrpSpPr>
        <p:grpSpPr>
          <a:xfrm>
            <a:off x="4592567" y="1022985"/>
            <a:ext cx="1254901" cy="1583690"/>
            <a:chOff x="1137" y="1582"/>
            <a:chExt cx="2475" cy="2494"/>
          </a:xfrm>
        </p:grpSpPr>
        <p:sp>
          <p:nvSpPr>
            <p:cNvPr id="70" name="圆角矩形 69"/>
            <p:cNvSpPr/>
            <p:nvPr/>
          </p:nvSpPr>
          <p:spPr>
            <a:xfrm>
              <a:off x="1458" y="1582"/>
              <a:ext cx="2154" cy="2494"/>
            </a:xfrm>
            <a:prstGeom prst="roundRect">
              <a:avLst/>
            </a:prstGeom>
            <a:solidFill>
              <a:srgbClr val="CDCB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1137" y="1582"/>
              <a:ext cx="1642" cy="2494"/>
            </a:xfrm>
            <a:prstGeom prst="roundRect">
              <a:avLst/>
            </a:prstGeom>
            <a:solidFill>
              <a:srgbClr val="01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2098" y="1582"/>
              <a:ext cx="1112" cy="2494"/>
            </a:xfrm>
            <a:prstGeom prst="rect">
              <a:avLst/>
            </a:prstGeom>
            <a:solidFill>
              <a:srgbClr val="01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70167" y="1022985"/>
            <a:ext cx="1254901" cy="1583690"/>
            <a:chOff x="1137" y="1582"/>
            <a:chExt cx="2475" cy="2494"/>
          </a:xfrm>
        </p:grpSpPr>
        <p:sp>
          <p:nvSpPr>
            <p:cNvPr id="63" name="圆角矩形 62"/>
            <p:cNvSpPr/>
            <p:nvPr/>
          </p:nvSpPr>
          <p:spPr>
            <a:xfrm>
              <a:off x="1458" y="1582"/>
              <a:ext cx="2154" cy="2494"/>
            </a:xfrm>
            <a:prstGeom prst="roundRect">
              <a:avLst/>
            </a:prstGeom>
            <a:solidFill>
              <a:srgbClr val="FFA5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137" y="1582"/>
              <a:ext cx="1642" cy="2494"/>
            </a:xfrm>
            <a:prstGeom prst="roundRect">
              <a:avLst/>
            </a:prstGeom>
            <a:solidFill>
              <a:srgbClr val="E11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2098" y="1582"/>
              <a:ext cx="1112" cy="2494"/>
            </a:xfrm>
            <a:prstGeom prst="rect">
              <a:avLst/>
            </a:prstGeom>
            <a:solidFill>
              <a:srgbClr val="E11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8872" y="1022985"/>
            <a:ext cx="1254901" cy="1583690"/>
            <a:chOff x="1137" y="1582"/>
            <a:chExt cx="2475" cy="2494"/>
          </a:xfrm>
        </p:grpSpPr>
        <p:sp>
          <p:nvSpPr>
            <p:cNvPr id="11" name="圆角矩形 10"/>
            <p:cNvSpPr/>
            <p:nvPr/>
          </p:nvSpPr>
          <p:spPr>
            <a:xfrm>
              <a:off x="1458" y="1582"/>
              <a:ext cx="2154" cy="2494"/>
            </a:xfrm>
            <a:prstGeom prst="roundRect">
              <a:avLst/>
            </a:prstGeom>
            <a:solidFill>
              <a:srgbClr val="C7E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37" y="1582"/>
              <a:ext cx="1642" cy="2494"/>
            </a:xfrm>
            <a:prstGeom prst="roundRect">
              <a:avLst/>
            </a:prstGeom>
            <a:solidFill>
              <a:srgbClr val="017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098" y="1582"/>
              <a:ext cx="1112" cy="2494"/>
            </a:xfrm>
            <a:prstGeom prst="rect">
              <a:avLst/>
            </a:prstGeom>
            <a:solidFill>
              <a:srgbClr val="017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56870" y="207645"/>
            <a:ext cx="38646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直播间递进式粉丝运营-粉丝群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8175" y="1076325"/>
            <a:ext cx="5943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chemeClr val="bg1"/>
                </a:solidFill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01</a:t>
            </a:r>
            <a:endParaRPr lang="en-US" altLang="en-US" sz="3200">
              <a:solidFill>
                <a:schemeClr val="bg1"/>
              </a:solidFill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2270" y="165354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处理售后问题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2270" y="198120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做好售后服务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01107" y="1022985"/>
            <a:ext cx="1254901" cy="1583690"/>
            <a:chOff x="1137" y="1582"/>
            <a:chExt cx="2475" cy="2494"/>
          </a:xfrm>
        </p:grpSpPr>
        <p:sp>
          <p:nvSpPr>
            <p:cNvPr id="56" name="圆角矩形 55"/>
            <p:cNvSpPr/>
            <p:nvPr/>
          </p:nvSpPr>
          <p:spPr>
            <a:xfrm>
              <a:off x="1458" y="1582"/>
              <a:ext cx="2154" cy="2494"/>
            </a:xfrm>
            <a:prstGeom prst="roundRect">
              <a:avLst/>
            </a:prstGeom>
            <a:solidFill>
              <a:srgbClr val="FF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1137" y="1582"/>
              <a:ext cx="1642" cy="2494"/>
            </a:xfrm>
            <a:prstGeom prst="roundRect">
              <a:avLst/>
            </a:prstGeom>
            <a:solidFill>
              <a:srgbClr val="FF6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2098" y="1582"/>
              <a:ext cx="1112" cy="2494"/>
            </a:xfrm>
            <a:prstGeom prst="rect">
              <a:avLst/>
            </a:prstGeom>
            <a:solidFill>
              <a:srgbClr val="FF6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2010410" y="1076325"/>
            <a:ext cx="5943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chemeClr val="bg1"/>
                </a:solidFill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02</a:t>
            </a:r>
            <a:endParaRPr lang="en-US" altLang="en-US" sz="3200">
              <a:solidFill>
                <a:schemeClr val="bg1"/>
              </a:solidFill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379470" y="1076325"/>
            <a:ext cx="5943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chemeClr val="bg1"/>
                </a:solidFill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03</a:t>
            </a:r>
            <a:endParaRPr lang="en-US" altLang="en-US" sz="3200">
              <a:solidFill>
                <a:schemeClr val="bg1"/>
              </a:solidFill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801870" y="1076325"/>
            <a:ext cx="5943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chemeClr val="bg1"/>
                </a:solidFill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04</a:t>
            </a:r>
            <a:endParaRPr lang="en-US" altLang="en-US" sz="3200">
              <a:solidFill>
                <a:schemeClr val="bg1"/>
              </a:solidFill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008617" y="1022985"/>
            <a:ext cx="1254901" cy="1583690"/>
            <a:chOff x="1137" y="1582"/>
            <a:chExt cx="2475" cy="2494"/>
          </a:xfrm>
        </p:grpSpPr>
        <p:sp>
          <p:nvSpPr>
            <p:cNvPr id="77" name="圆角矩形 76"/>
            <p:cNvSpPr/>
            <p:nvPr/>
          </p:nvSpPr>
          <p:spPr>
            <a:xfrm>
              <a:off x="1458" y="1582"/>
              <a:ext cx="2154" cy="2494"/>
            </a:xfrm>
            <a:prstGeom prst="roundRect">
              <a:avLst/>
            </a:prstGeom>
            <a:solidFill>
              <a:srgbClr val="C7E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1137" y="1582"/>
              <a:ext cx="1642" cy="2494"/>
            </a:xfrm>
            <a:prstGeom prst="roundRect">
              <a:avLst/>
            </a:prstGeom>
            <a:solidFill>
              <a:srgbClr val="017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2098" y="1582"/>
              <a:ext cx="1112" cy="2494"/>
            </a:xfrm>
            <a:prstGeom prst="rect">
              <a:avLst/>
            </a:prstGeom>
            <a:solidFill>
              <a:srgbClr val="017E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0" name="文本框 79"/>
          <p:cNvSpPr txBox="1"/>
          <p:nvPr/>
        </p:nvSpPr>
        <p:spPr>
          <a:xfrm>
            <a:off x="6217920" y="1076325"/>
            <a:ext cx="5943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chemeClr val="bg1"/>
                </a:solidFill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05</a:t>
            </a:r>
            <a:endParaRPr lang="en-US" altLang="en-US" sz="3200">
              <a:solidFill>
                <a:schemeClr val="bg1"/>
              </a:solidFill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427842" y="1022985"/>
            <a:ext cx="1254901" cy="1583690"/>
            <a:chOff x="1137" y="1582"/>
            <a:chExt cx="2475" cy="2494"/>
          </a:xfrm>
        </p:grpSpPr>
        <p:sp>
          <p:nvSpPr>
            <p:cNvPr id="84" name="圆角矩形 83"/>
            <p:cNvSpPr/>
            <p:nvPr/>
          </p:nvSpPr>
          <p:spPr>
            <a:xfrm>
              <a:off x="1458" y="1582"/>
              <a:ext cx="2154" cy="2494"/>
            </a:xfrm>
            <a:prstGeom prst="roundRect">
              <a:avLst/>
            </a:prstGeom>
            <a:solidFill>
              <a:srgbClr val="FFE2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1137" y="1582"/>
              <a:ext cx="1642" cy="2494"/>
            </a:xfrm>
            <a:prstGeom prst="roundRect">
              <a:avLst/>
            </a:prstGeom>
            <a:solidFill>
              <a:srgbClr val="FF6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2098" y="1582"/>
              <a:ext cx="1112" cy="2494"/>
            </a:xfrm>
            <a:prstGeom prst="rect">
              <a:avLst/>
            </a:prstGeom>
            <a:solidFill>
              <a:srgbClr val="FF69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7637145" y="1076325"/>
            <a:ext cx="5943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>
                <a:solidFill>
                  <a:schemeClr val="bg1"/>
                </a:solidFill>
                <a:ea typeface="微软雅黑" panose="020B0503020204020204" charset="-122"/>
                <a:cs typeface="Calibri" panose="020F0502020204030204" pitchFamily="34" charset="0"/>
                <a:sym typeface="+mn-ea"/>
              </a:rPr>
              <a:t>01</a:t>
            </a:r>
            <a:endParaRPr lang="en-US" altLang="en-US" sz="3200">
              <a:solidFill>
                <a:schemeClr val="bg1"/>
              </a:solidFill>
              <a:ea typeface="微软雅黑" panose="020B050302020402020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57680" y="1659890"/>
            <a:ext cx="1099820" cy="58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ctr">
              <a:lnSpc>
                <a:spcPct val="90000"/>
              </a:lnSpc>
              <a:buClrTx/>
              <a:buSzTx/>
              <a:buFontTx/>
            </a:pPr>
            <a:r>
              <a:rPr lang="zh-CN" sz="12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利用节日 发送福利奖</a:t>
            </a:r>
            <a:endParaRPr lang="zh-CN" sz="1200" b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3169920" y="1677035"/>
            <a:ext cx="11480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提问及时回复</a:t>
            </a:r>
            <a:endParaRPr 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169920" y="1981200"/>
            <a:ext cx="11271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体现重视程度</a:t>
            </a:r>
            <a:endParaRPr 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585335" y="1677035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None/>
            </a:pPr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主动发起话题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4592320" y="198120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活动吸引参与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146800" y="1677035"/>
            <a:ext cx="7924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 algn="ctr">
              <a:buNone/>
            </a:pPr>
            <a:r>
              <a:rPr 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发布预告</a:t>
            </a:r>
            <a:endParaRPr lang="en-US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6070600" y="1981200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buNone/>
            </a:pPr>
            <a:r>
              <a:rPr 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购买优惠券</a:t>
            </a:r>
            <a:endParaRPr lang="en-US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534275" y="1677035"/>
            <a:ext cx="944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建立群规则</a:t>
            </a:r>
            <a:endParaRPr lang="en-US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7427595" y="1981200"/>
            <a:ext cx="10972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设置打卡任务</a:t>
            </a:r>
            <a:endParaRPr lang="en-US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9" name="左箭头 98"/>
          <p:cNvSpPr/>
          <p:nvPr/>
        </p:nvSpPr>
        <p:spPr>
          <a:xfrm rot="16200000">
            <a:off x="441960" y="3428365"/>
            <a:ext cx="1379855" cy="538480"/>
          </a:xfrm>
          <a:prstGeom prst="leftArrow">
            <a:avLst/>
          </a:prstGeom>
          <a:solidFill>
            <a:srgbClr val="413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1485265" y="3007995"/>
            <a:ext cx="2592705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2404745" y="3054985"/>
            <a:ext cx="8788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直播间</a:t>
            </a:r>
            <a:endParaRPr lang="zh-CN" sz="1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466215" y="3955415"/>
            <a:ext cx="2592705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2393315" y="4003040"/>
            <a:ext cx="8909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粉丝群</a:t>
            </a:r>
            <a:endParaRPr lang="zh-CN" sz="1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左箭头 104"/>
          <p:cNvSpPr/>
          <p:nvPr/>
        </p:nvSpPr>
        <p:spPr>
          <a:xfrm rot="5400000" flipV="1">
            <a:off x="3716655" y="3428365"/>
            <a:ext cx="1379855" cy="538480"/>
          </a:xfrm>
          <a:prstGeom prst="leftArrow">
            <a:avLst/>
          </a:prstGeom>
          <a:solidFill>
            <a:srgbClr val="413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 rot="5400000">
            <a:off x="5643880" y="2470150"/>
            <a:ext cx="431800" cy="1416050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5274310" y="2994025"/>
            <a:ext cx="11715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主播口播</a:t>
            </a:r>
            <a:endParaRPr lang="zh-CN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矩形 108"/>
          <p:cNvSpPr/>
          <p:nvPr/>
        </p:nvSpPr>
        <p:spPr>
          <a:xfrm rot="5400000">
            <a:off x="7223125" y="2450465"/>
            <a:ext cx="431800" cy="1455420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文本框 109"/>
          <p:cNvSpPr txBox="1"/>
          <p:nvPr/>
        </p:nvSpPr>
        <p:spPr>
          <a:xfrm>
            <a:off x="6874510" y="2994025"/>
            <a:ext cx="11715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</a:t>
            </a:r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预热</a:t>
            </a:r>
            <a:endParaRPr lang="zh-CN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矩形 110"/>
          <p:cNvSpPr/>
          <p:nvPr/>
        </p:nvSpPr>
        <p:spPr>
          <a:xfrm rot="5400000">
            <a:off x="5643880" y="2983865"/>
            <a:ext cx="431800" cy="1416050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文本框 111"/>
          <p:cNvSpPr txBox="1"/>
          <p:nvPr/>
        </p:nvSpPr>
        <p:spPr>
          <a:xfrm>
            <a:off x="5274310" y="3507740"/>
            <a:ext cx="11715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面板</a:t>
            </a:r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文字</a:t>
            </a:r>
            <a:endParaRPr lang="zh-CN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" name="矩形 112"/>
          <p:cNvSpPr/>
          <p:nvPr/>
        </p:nvSpPr>
        <p:spPr>
          <a:xfrm rot="5400000">
            <a:off x="7223125" y="2964180"/>
            <a:ext cx="431800" cy="1455420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6852920" y="3507740"/>
            <a:ext cx="11715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活动引导</a:t>
            </a:r>
            <a:endParaRPr lang="zh-CN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矩形 114"/>
          <p:cNvSpPr/>
          <p:nvPr/>
        </p:nvSpPr>
        <p:spPr>
          <a:xfrm rot="5400000">
            <a:off x="5643880" y="3488055"/>
            <a:ext cx="431800" cy="1416050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5403850" y="4003040"/>
            <a:ext cx="9118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利益</a:t>
            </a:r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</a:t>
            </a:r>
            <a:endParaRPr lang="zh-CN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" name="矩形 116"/>
          <p:cNvSpPr/>
          <p:nvPr/>
        </p:nvSpPr>
        <p:spPr>
          <a:xfrm rot="5400000">
            <a:off x="7223125" y="3468370"/>
            <a:ext cx="431800" cy="1455420"/>
          </a:xfrm>
          <a:prstGeom prst="rect">
            <a:avLst/>
          </a:prstGeom>
          <a:solidFill>
            <a:srgbClr val="D9D8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文本框 117"/>
          <p:cNvSpPr txBox="1"/>
          <p:nvPr/>
        </p:nvSpPr>
        <p:spPr>
          <a:xfrm>
            <a:off x="6790055" y="4011930"/>
            <a:ext cx="134112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粉丝群</a:t>
            </a:r>
            <a:r>
              <a:rPr lang="zh-CN" sz="1800" b="1">
                <a:solidFill>
                  <a:srgbClr val="FF180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展示</a:t>
            </a:r>
            <a:endParaRPr lang="zh-CN" sz="1800" b="1">
              <a:solidFill>
                <a:srgbClr val="FF180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389890" y="2790825"/>
            <a:ext cx="8324850" cy="0"/>
          </a:xfrm>
          <a:prstGeom prst="line">
            <a:avLst/>
          </a:prstGeom>
          <a:ln w="9525">
            <a:solidFill>
              <a:srgbClr val="E11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文本框 25"/>
          <p:cNvSpPr txBox="1"/>
          <p:nvPr/>
        </p:nvSpPr>
        <p:spPr>
          <a:xfrm>
            <a:off x="356870" y="207645"/>
            <a:ext cx="38646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dist"/>
            <a:r>
              <a:rPr lang="zh-CN" altLang="en-US" sz="1800" b="1">
                <a:solidFill>
                  <a:srgbClr val="BF332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直播间递进式粉丝运营-粉丝群</a:t>
            </a:r>
            <a:endParaRPr lang="zh-CN" altLang="en-US" sz="1800" b="1">
              <a:solidFill>
                <a:srgbClr val="BF332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-10160" y="572135"/>
            <a:ext cx="9163685" cy="0"/>
          </a:xfrm>
          <a:prstGeom prst="line">
            <a:avLst/>
          </a:prstGeom>
          <a:ln w="25400" cap="flat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rcRect l="10271" t="16620" r="12008" b="19090"/>
          <a:stretch>
            <a:fillRect/>
          </a:stretch>
        </p:blipFill>
        <p:spPr>
          <a:xfrm>
            <a:off x="662940" y="974725"/>
            <a:ext cx="7817485" cy="363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REFSHAPE" val="441640540"/>
  <p:tag name="KSO_WM_UNIT_PLACING_PICTURE_USER_VIEWPORT" val="{&quot;height&quot;:5760,&quot;width&quot;:3255}"/>
</p:tagLst>
</file>

<file path=ppt/tags/tag2.xml><?xml version="1.0" encoding="utf-8"?>
<p:tagLst xmlns:p="http://schemas.openxmlformats.org/presentationml/2006/main">
  <p:tag name="KSO_WM_UNIT_TABLE_BEAUTIFY" val="smartTable{19efa20f-3ee9-4661-8021-3909e617eeb5}"/>
</p:tagLst>
</file>

<file path=ppt/tags/tag3.xml><?xml version="1.0" encoding="utf-8"?>
<p:tagLst xmlns:p="http://schemas.openxmlformats.org/presentationml/2006/main">
  <p:tag name="KSO_WM_UNIT_TABLE_BEAUTIFY" val="smartTable{9565af47-13cf-42af-b82f-ac8935a10b7e}"/>
</p:tagLst>
</file>

<file path=ppt/tags/tag4.xml><?xml version="1.0" encoding="utf-8"?>
<p:tagLst xmlns:p="http://schemas.openxmlformats.org/presentationml/2006/main">
  <p:tag name="KSO_WM_UNIT_TABLE_BEAUTIFY" val="smartTable{2f5fc801-d10c-4a10-8e8e-449d36177e1b}"/>
</p:tagLst>
</file>

<file path=ppt/tags/tag5.xml><?xml version="1.0" encoding="utf-8"?>
<p:tagLst xmlns:p="http://schemas.openxmlformats.org/presentationml/2006/main">
  <p:tag name="KSO_WM_DOC_GUID" val="{2e54a6aa-b054-4ceb-a356-14223524f24d}"/>
</p:tagLst>
</file>

<file path=ppt/theme/theme1.xml><?xml version="1.0" encoding="utf-8"?>
<a:theme xmlns:a="http://schemas.openxmlformats.org/drawingml/2006/main" name="Office Theme">
  <a:themeElements>
    <a:clrScheme name="自定义 457">
      <a:dk1>
        <a:sysClr val="windowText" lastClr="000000"/>
      </a:dk1>
      <a:lt1>
        <a:sysClr val="window" lastClr="FFFFFF"/>
      </a:lt1>
      <a:dk2>
        <a:srgbClr val="96D624"/>
      </a:dk2>
      <a:lt2>
        <a:srgbClr val="E7E6E6"/>
      </a:lt2>
      <a:accent1>
        <a:srgbClr val="2B8303"/>
      </a:accent1>
      <a:accent2>
        <a:srgbClr val="96D624"/>
      </a:accent2>
      <a:accent3>
        <a:srgbClr val="2B8303"/>
      </a:accent3>
      <a:accent4>
        <a:srgbClr val="96D624"/>
      </a:accent4>
      <a:accent5>
        <a:srgbClr val="2B8303"/>
      </a:accent5>
      <a:accent6>
        <a:srgbClr val="96D624"/>
      </a:accent6>
      <a:hlink>
        <a:srgbClr val="2B8303"/>
      </a:hlink>
      <a:folHlink>
        <a:srgbClr val="96D624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积分</Template>
  <TotalTime>0</TotalTime>
  <Words>3539</Words>
  <Application>WPS 演示</Application>
  <PresentationFormat>全屏显示(16:9)</PresentationFormat>
  <Paragraphs>832</Paragraphs>
  <Slides>18</Slides>
  <Notes>159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微软雅黑</vt:lpstr>
      <vt:lpstr>新宋体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bt1171</dc:title>
  <dc:creator/>
  <cp:lastModifiedBy>nczc</cp:lastModifiedBy>
  <cp:revision>212</cp:revision>
  <dcterms:created xsi:type="dcterms:W3CDTF">2017-02-20T13:35:00Z</dcterms:created>
  <dcterms:modified xsi:type="dcterms:W3CDTF">2020-04-13T01:20:12Z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