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D03"/>
    <a:srgbClr val="FFFFFF"/>
    <a:srgbClr val="FF7E3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600">
                <a:latin typeface="+mn-ea"/>
                <a:cs typeface="+mn-ea"/>
              </a:rPr>
              <a:t>2015——2019</a:t>
            </a:r>
            <a:r>
              <a:rPr altLang="en-US" sz="1600">
                <a:latin typeface="+mn-ea"/>
                <a:cs typeface="+mn-ea"/>
              </a:rPr>
              <a:t>中国在线直播用户规模及预测</a:t>
            </a:r>
            <a:endParaRPr altLang="en-US" sz="1600">
              <a:latin typeface="+mn-ea"/>
              <a:cs typeface="+mn-ea"/>
            </a:endParaRPr>
          </a:p>
        </c:rich>
      </c:tx>
      <c:layout>
        <c:manualLayout>
          <c:xMode val="edge"/>
          <c:yMode val="edge"/>
          <c:x val="0.119574167744971"/>
          <c:y val="0.0047051442910915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7E3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1.93</c:v>
                </c:pt>
                <c:pt idx="1">
                  <c:v>3.1</c:v>
                </c:pt>
                <c:pt idx="2">
                  <c:v>3.98</c:v>
                </c:pt>
                <c:pt idx="3">
                  <c:v>4.6</c:v>
                </c:pt>
                <c:pt idx="4">
                  <c:v>5.07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7"/>
        <c:overlap val="0"/>
        <c:axId val="553915595"/>
        <c:axId val="682793394"/>
      </c:barChart>
      <c:catAx>
        <c:axId val="55391559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82793394"/>
        <c:crosses val="autoZero"/>
        <c:auto val="0"/>
        <c:lblAlgn val="ctr"/>
        <c:lblOffset val="100"/>
        <c:noMultiLvlLbl val="0"/>
      </c:catAx>
      <c:valAx>
        <c:axId val="68279339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39155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3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5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7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8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9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6" name="组合 125"/>
          <p:cNvGrpSpPr/>
          <p:nvPr/>
        </p:nvGrpSpPr>
        <p:grpSpPr>
          <a:xfrm>
            <a:off x="1282700" y="655955"/>
            <a:ext cx="2236470" cy="2233295"/>
            <a:chOff x="6143625" y="3603625"/>
            <a:chExt cx="1036638" cy="1035050"/>
          </a:xfrm>
          <a:solidFill>
            <a:srgbClr val="FF3800"/>
          </a:solidFill>
        </p:grpSpPr>
        <p:sp>
          <p:nvSpPr>
            <p:cNvPr id="87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8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0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2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3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29945" y="3088640"/>
            <a:ext cx="403860" cy="403225"/>
            <a:chOff x="6143625" y="3603625"/>
            <a:chExt cx="1036638" cy="1035050"/>
          </a:xfrm>
          <a:solidFill>
            <a:srgbClr val="FF3800"/>
          </a:solidFill>
        </p:grpSpPr>
        <p:sp>
          <p:nvSpPr>
            <p:cNvPr id="6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020060" y="497205"/>
            <a:ext cx="1151890" cy="1149985"/>
            <a:chOff x="6143625" y="3603625"/>
            <a:chExt cx="1036638" cy="1035050"/>
          </a:xfrm>
          <a:solidFill>
            <a:srgbClr val="FF7C00"/>
          </a:solidFill>
        </p:grpSpPr>
        <p:sp>
          <p:nvSpPr>
            <p:cNvPr id="15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1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81450" y="5521960"/>
            <a:ext cx="793750" cy="793115"/>
            <a:chOff x="6143625" y="3603625"/>
            <a:chExt cx="1036638" cy="1035050"/>
          </a:xfrm>
          <a:solidFill>
            <a:srgbClr val="00C8BB"/>
          </a:solidFill>
        </p:grpSpPr>
        <p:sp>
          <p:nvSpPr>
            <p:cNvPr id="23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5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6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67485" y="3745865"/>
            <a:ext cx="1218565" cy="1216660"/>
            <a:chOff x="6143625" y="3603625"/>
            <a:chExt cx="1036638" cy="1035050"/>
          </a:xfrm>
          <a:solidFill>
            <a:srgbClr val="FFAB00"/>
          </a:solidFill>
        </p:grpSpPr>
        <p:sp>
          <p:nvSpPr>
            <p:cNvPr id="31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2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3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4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5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6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7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716520" y="4178935"/>
            <a:ext cx="1122045" cy="1120775"/>
            <a:chOff x="6143625" y="3603625"/>
            <a:chExt cx="1036638" cy="1035050"/>
          </a:xfrm>
          <a:solidFill>
            <a:srgbClr val="FFC502"/>
          </a:solidFill>
        </p:grpSpPr>
        <p:sp>
          <p:nvSpPr>
            <p:cNvPr id="39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0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1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2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3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4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5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9218930" y="4563745"/>
            <a:ext cx="1430655" cy="1428115"/>
            <a:chOff x="6143625" y="3603625"/>
            <a:chExt cx="1036638" cy="1035050"/>
          </a:xfrm>
          <a:solidFill>
            <a:srgbClr val="FF6E01"/>
          </a:solidFill>
        </p:grpSpPr>
        <p:sp>
          <p:nvSpPr>
            <p:cNvPr id="47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8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0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2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3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389620" y="1637665"/>
            <a:ext cx="439420" cy="438785"/>
            <a:chOff x="6143625" y="3603625"/>
            <a:chExt cx="1036638" cy="1035050"/>
          </a:xfrm>
          <a:solidFill>
            <a:srgbClr val="00C5C0"/>
          </a:solidFill>
        </p:grpSpPr>
        <p:sp>
          <p:nvSpPr>
            <p:cNvPr id="55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6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7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8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9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0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1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9250680" y="2460625"/>
            <a:ext cx="1852930" cy="1850390"/>
            <a:chOff x="6143625" y="3603625"/>
            <a:chExt cx="1036638" cy="1035050"/>
          </a:xfrm>
          <a:solidFill>
            <a:srgbClr val="009EDC"/>
          </a:solidFill>
        </p:grpSpPr>
        <p:sp>
          <p:nvSpPr>
            <p:cNvPr id="63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4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5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6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7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8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9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8705850" y="481965"/>
            <a:ext cx="1609090" cy="1606550"/>
            <a:chOff x="6143625" y="3603625"/>
            <a:chExt cx="1036638" cy="1035050"/>
          </a:xfrm>
          <a:solidFill>
            <a:srgbClr val="FF3800"/>
          </a:solidFill>
        </p:grpSpPr>
        <p:sp>
          <p:nvSpPr>
            <p:cNvPr id="71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2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3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4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5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6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7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9563735" y="339090"/>
            <a:ext cx="2236470" cy="2233295"/>
            <a:chOff x="6143625" y="3603625"/>
            <a:chExt cx="1036638" cy="1035050"/>
          </a:xfrm>
          <a:solidFill>
            <a:srgbClr val="FFB800"/>
          </a:solidFill>
        </p:grpSpPr>
        <p:sp>
          <p:nvSpPr>
            <p:cNvPr id="79" name="Oval 85"/>
            <p:cNvSpPr>
              <a:spLocks noChangeArrowheads="1"/>
            </p:cNvSpPr>
            <p:nvPr/>
          </p:nvSpPr>
          <p:spPr bwMode="auto">
            <a:xfrm>
              <a:off x="6143625" y="3603625"/>
              <a:ext cx="1036638" cy="1035050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0" name="Freeform 86"/>
            <p:cNvSpPr/>
            <p:nvPr/>
          </p:nvSpPr>
          <p:spPr bwMode="auto">
            <a:xfrm>
              <a:off x="6384925" y="3843338"/>
              <a:ext cx="792163" cy="787400"/>
            </a:xfrm>
            <a:custGeom>
              <a:avLst/>
              <a:gdLst>
                <a:gd name="T0" fmla="*/ 264 w 483"/>
                <a:gd name="T1" fmla="*/ 0 h 481"/>
                <a:gd name="T2" fmla="*/ 141 w 483"/>
                <a:gd name="T3" fmla="*/ 0 h 481"/>
                <a:gd name="T4" fmla="*/ 48 w 483"/>
                <a:gd name="T5" fmla="*/ 0 h 481"/>
                <a:gd name="T6" fmla="*/ 49 w 483"/>
                <a:gd name="T7" fmla="*/ 21 h 481"/>
                <a:gd name="T8" fmla="*/ 56 w 483"/>
                <a:gd name="T9" fmla="*/ 30 h 481"/>
                <a:gd name="T10" fmla="*/ 64 w 483"/>
                <a:gd name="T11" fmla="*/ 38 h 481"/>
                <a:gd name="T12" fmla="*/ 67 w 483"/>
                <a:gd name="T13" fmla="*/ 59 h 481"/>
                <a:gd name="T14" fmla="*/ 44 w 483"/>
                <a:gd name="T15" fmla="*/ 59 h 481"/>
                <a:gd name="T16" fmla="*/ 27 w 483"/>
                <a:gd name="T17" fmla="*/ 61 h 481"/>
                <a:gd name="T18" fmla="*/ 25 w 483"/>
                <a:gd name="T19" fmla="*/ 81 h 481"/>
                <a:gd name="T20" fmla="*/ 14 w 483"/>
                <a:gd name="T21" fmla="*/ 81 h 481"/>
                <a:gd name="T22" fmla="*/ 7 w 483"/>
                <a:gd name="T23" fmla="*/ 83 h 481"/>
                <a:gd name="T24" fmla="*/ 11 w 483"/>
                <a:gd name="T25" fmla="*/ 163 h 481"/>
                <a:gd name="T26" fmla="*/ 146 w 483"/>
                <a:gd name="T27" fmla="*/ 300 h 481"/>
                <a:gd name="T28" fmla="*/ 135 w 483"/>
                <a:gd name="T29" fmla="*/ 321 h 481"/>
                <a:gd name="T30" fmla="*/ 124 w 483"/>
                <a:gd name="T31" fmla="*/ 320 h 481"/>
                <a:gd name="T32" fmla="*/ 115 w 483"/>
                <a:gd name="T33" fmla="*/ 320 h 481"/>
                <a:gd name="T34" fmla="*/ 105 w 483"/>
                <a:gd name="T35" fmla="*/ 324 h 481"/>
                <a:gd name="T36" fmla="*/ 107 w 483"/>
                <a:gd name="T37" fmla="*/ 361 h 481"/>
                <a:gd name="T38" fmla="*/ 115 w 483"/>
                <a:gd name="T39" fmla="*/ 370 h 481"/>
                <a:gd name="T40" fmla="*/ 226 w 483"/>
                <a:gd name="T41" fmla="*/ 481 h 481"/>
                <a:gd name="T42" fmla="*/ 483 w 483"/>
                <a:gd name="T43" fmla="*/ 199 h 481"/>
                <a:gd name="T44" fmla="*/ 293 w 483"/>
                <a:gd name="T45" fmla="*/ 9 h 481"/>
                <a:gd name="T46" fmla="*/ 264 w 483"/>
                <a:gd name="T4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3" h="481">
                  <a:moveTo>
                    <a:pt x="264" y="0"/>
                  </a:moveTo>
                  <a:cubicBezTo>
                    <a:pt x="223" y="0"/>
                    <a:pt x="182" y="0"/>
                    <a:pt x="141" y="0"/>
                  </a:cubicBezTo>
                  <a:cubicBezTo>
                    <a:pt x="110" y="0"/>
                    <a:pt x="79" y="0"/>
                    <a:pt x="48" y="0"/>
                  </a:cubicBezTo>
                  <a:cubicBezTo>
                    <a:pt x="42" y="0"/>
                    <a:pt x="48" y="20"/>
                    <a:pt x="49" y="21"/>
                  </a:cubicBezTo>
                  <a:cubicBezTo>
                    <a:pt x="50" y="24"/>
                    <a:pt x="54" y="28"/>
                    <a:pt x="56" y="30"/>
                  </a:cubicBezTo>
                  <a:cubicBezTo>
                    <a:pt x="59" y="33"/>
                    <a:pt x="62" y="34"/>
                    <a:pt x="64" y="38"/>
                  </a:cubicBezTo>
                  <a:cubicBezTo>
                    <a:pt x="64" y="38"/>
                    <a:pt x="75" y="59"/>
                    <a:pt x="67" y="59"/>
                  </a:cubicBezTo>
                  <a:cubicBezTo>
                    <a:pt x="64" y="59"/>
                    <a:pt x="54" y="59"/>
                    <a:pt x="44" y="59"/>
                  </a:cubicBezTo>
                  <a:cubicBezTo>
                    <a:pt x="35" y="59"/>
                    <a:pt x="27" y="59"/>
                    <a:pt x="27" y="61"/>
                  </a:cubicBezTo>
                  <a:cubicBezTo>
                    <a:pt x="27" y="64"/>
                    <a:pt x="28" y="81"/>
                    <a:pt x="25" y="81"/>
                  </a:cubicBezTo>
                  <a:cubicBezTo>
                    <a:pt x="23" y="81"/>
                    <a:pt x="18" y="81"/>
                    <a:pt x="14" y="81"/>
                  </a:cubicBezTo>
                  <a:cubicBezTo>
                    <a:pt x="10" y="81"/>
                    <a:pt x="7" y="81"/>
                    <a:pt x="7" y="83"/>
                  </a:cubicBezTo>
                  <a:cubicBezTo>
                    <a:pt x="7" y="106"/>
                    <a:pt x="0" y="148"/>
                    <a:pt x="11" y="163"/>
                  </a:cubicBezTo>
                  <a:cubicBezTo>
                    <a:pt x="14" y="169"/>
                    <a:pt x="143" y="294"/>
                    <a:pt x="146" y="300"/>
                  </a:cubicBezTo>
                  <a:cubicBezTo>
                    <a:pt x="157" y="318"/>
                    <a:pt x="147" y="321"/>
                    <a:pt x="135" y="321"/>
                  </a:cubicBezTo>
                  <a:cubicBezTo>
                    <a:pt x="131" y="321"/>
                    <a:pt x="128" y="320"/>
                    <a:pt x="124" y="320"/>
                  </a:cubicBezTo>
                  <a:cubicBezTo>
                    <a:pt x="121" y="320"/>
                    <a:pt x="118" y="320"/>
                    <a:pt x="115" y="320"/>
                  </a:cubicBezTo>
                  <a:cubicBezTo>
                    <a:pt x="109" y="320"/>
                    <a:pt x="105" y="321"/>
                    <a:pt x="105" y="324"/>
                  </a:cubicBezTo>
                  <a:cubicBezTo>
                    <a:pt x="105" y="336"/>
                    <a:pt x="104" y="353"/>
                    <a:pt x="107" y="361"/>
                  </a:cubicBezTo>
                  <a:cubicBezTo>
                    <a:pt x="109" y="364"/>
                    <a:pt x="112" y="367"/>
                    <a:pt x="115" y="370"/>
                  </a:cubicBezTo>
                  <a:cubicBezTo>
                    <a:pt x="117" y="372"/>
                    <a:pt x="166" y="421"/>
                    <a:pt x="226" y="481"/>
                  </a:cubicBezTo>
                  <a:cubicBezTo>
                    <a:pt x="364" y="455"/>
                    <a:pt x="470" y="341"/>
                    <a:pt x="483" y="199"/>
                  </a:cubicBezTo>
                  <a:cubicBezTo>
                    <a:pt x="406" y="122"/>
                    <a:pt x="317" y="33"/>
                    <a:pt x="293" y="9"/>
                  </a:cubicBezTo>
                  <a:cubicBezTo>
                    <a:pt x="285" y="1"/>
                    <a:pt x="283" y="0"/>
                    <a:pt x="264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1" name="Rectangle 87"/>
            <p:cNvSpPr>
              <a:spLocks noChangeArrowheads="1"/>
            </p:cNvSpPr>
            <p:nvPr/>
          </p:nvSpPr>
          <p:spPr bwMode="auto">
            <a:xfrm>
              <a:off x="6429375" y="41036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2" name="Freeform 88"/>
            <p:cNvSpPr/>
            <p:nvPr/>
          </p:nvSpPr>
          <p:spPr bwMode="auto">
            <a:xfrm>
              <a:off x="6397625" y="3975100"/>
              <a:ext cx="31750" cy="128588"/>
            </a:xfrm>
            <a:custGeom>
              <a:avLst/>
              <a:gdLst>
                <a:gd name="T0" fmla="*/ 20 w 20"/>
                <a:gd name="T1" fmla="*/ 39 h 81"/>
                <a:gd name="T2" fmla="*/ 20 w 20"/>
                <a:gd name="T3" fmla="*/ 20 h 81"/>
                <a:gd name="T4" fmla="*/ 20 w 20"/>
                <a:gd name="T5" fmla="*/ 0 h 81"/>
                <a:gd name="T6" fmla="*/ 0 w 20"/>
                <a:gd name="T7" fmla="*/ 0 h 81"/>
                <a:gd name="T8" fmla="*/ 0 w 20"/>
                <a:gd name="T9" fmla="*/ 20 h 81"/>
                <a:gd name="T10" fmla="*/ 0 w 20"/>
                <a:gd name="T11" fmla="*/ 39 h 81"/>
                <a:gd name="T12" fmla="*/ 0 w 20"/>
                <a:gd name="T13" fmla="*/ 61 h 81"/>
                <a:gd name="T14" fmla="*/ 0 w 20"/>
                <a:gd name="T15" fmla="*/ 81 h 81"/>
                <a:gd name="T16" fmla="*/ 20 w 20"/>
                <a:gd name="T17" fmla="*/ 81 h 81"/>
                <a:gd name="T18" fmla="*/ 20 w 20"/>
                <a:gd name="T19" fmla="*/ 61 h 81"/>
                <a:gd name="T20" fmla="*/ 20 w 20"/>
                <a:gd name="T21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81">
                  <a:moveTo>
                    <a:pt x="20" y="39"/>
                  </a:moveTo>
                  <a:lnTo>
                    <a:pt x="20" y="2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0" y="81"/>
                  </a:lnTo>
                  <a:lnTo>
                    <a:pt x="20" y="61"/>
                  </a:lnTo>
                  <a:lnTo>
                    <a:pt x="2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3" name="Rectangle 89"/>
            <p:cNvSpPr>
              <a:spLocks noChangeArrowheads="1"/>
            </p:cNvSpPr>
            <p:nvPr/>
          </p:nvSpPr>
          <p:spPr bwMode="auto">
            <a:xfrm>
              <a:off x="6854825" y="41036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4" name="Freeform 90"/>
            <p:cNvSpPr/>
            <p:nvPr/>
          </p:nvSpPr>
          <p:spPr bwMode="auto">
            <a:xfrm>
              <a:off x="6889750" y="3975100"/>
              <a:ext cx="36513" cy="128588"/>
            </a:xfrm>
            <a:custGeom>
              <a:avLst/>
              <a:gdLst>
                <a:gd name="T0" fmla="*/ 0 w 23"/>
                <a:gd name="T1" fmla="*/ 0 h 81"/>
                <a:gd name="T2" fmla="*/ 0 w 23"/>
                <a:gd name="T3" fmla="*/ 20 h 81"/>
                <a:gd name="T4" fmla="*/ 0 w 23"/>
                <a:gd name="T5" fmla="*/ 39 h 81"/>
                <a:gd name="T6" fmla="*/ 0 w 23"/>
                <a:gd name="T7" fmla="*/ 61 h 81"/>
                <a:gd name="T8" fmla="*/ 0 w 23"/>
                <a:gd name="T9" fmla="*/ 81 h 81"/>
                <a:gd name="T10" fmla="*/ 23 w 23"/>
                <a:gd name="T11" fmla="*/ 81 h 81"/>
                <a:gd name="T12" fmla="*/ 23 w 23"/>
                <a:gd name="T13" fmla="*/ 61 h 81"/>
                <a:gd name="T14" fmla="*/ 23 w 23"/>
                <a:gd name="T15" fmla="*/ 39 h 81"/>
                <a:gd name="T16" fmla="*/ 23 w 23"/>
                <a:gd name="T17" fmla="*/ 20 h 81"/>
                <a:gd name="T18" fmla="*/ 23 w 23"/>
                <a:gd name="T19" fmla="*/ 0 h 81"/>
                <a:gd name="T20" fmla="*/ 0 w 23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1">
                  <a:moveTo>
                    <a:pt x="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0" y="61"/>
                  </a:lnTo>
                  <a:lnTo>
                    <a:pt x="0" y="81"/>
                  </a:lnTo>
                  <a:lnTo>
                    <a:pt x="23" y="81"/>
                  </a:lnTo>
                  <a:lnTo>
                    <a:pt x="23" y="61"/>
                  </a:lnTo>
                  <a:lnTo>
                    <a:pt x="23" y="39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5" name="Freeform 91"/>
            <p:cNvSpPr/>
            <p:nvPr/>
          </p:nvSpPr>
          <p:spPr bwMode="auto">
            <a:xfrm>
              <a:off x="6429375" y="3844925"/>
              <a:ext cx="460375" cy="587375"/>
            </a:xfrm>
            <a:custGeom>
              <a:avLst/>
              <a:gdLst>
                <a:gd name="T0" fmla="*/ 290 w 290"/>
                <a:gd name="T1" fmla="*/ 59 h 370"/>
                <a:gd name="T2" fmla="*/ 290 w 290"/>
                <a:gd name="T3" fmla="*/ 82 h 370"/>
                <a:gd name="T4" fmla="*/ 250 w 290"/>
                <a:gd name="T5" fmla="*/ 82 h 370"/>
                <a:gd name="T6" fmla="*/ 250 w 290"/>
                <a:gd name="T7" fmla="*/ 163 h 370"/>
                <a:gd name="T8" fmla="*/ 227 w 290"/>
                <a:gd name="T9" fmla="*/ 163 h 370"/>
                <a:gd name="T10" fmla="*/ 227 w 290"/>
                <a:gd name="T11" fmla="*/ 183 h 370"/>
                <a:gd name="T12" fmla="*/ 268 w 290"/>
                <a:gd name="T13" fmla="*/ 183 h 370"/>
                <a:gd name="T14" fmla="*/ 268 w 290"/>
                <a:gd name="T15" fmla="*/ 206 h 370"/>
                <a:gd name="T16" fmla="*/ 207 w 290"/>
                <a:gd name="T17" fmla="*/ 206 h 370"/>
                <a:gd name="T18" fmla="*/ 207 w 290"/>
                <a:gd name="T19" fmla="*/ 224 h 370"/>
                <a:gd name="T20" fmla="*/ 186 w 290"/>
                <a:gd name="T21" fmla="*/ 224 h 370"/>
                <a:gd name="T22" fmla="*/ 186 w 290"/>
                <a:gd name="T23" fmla="*/ 246 h 370"/>
                <a:gd name="T24" fmla="*/ 163 w 290"/>
                <a:gd name="T25" fmla="*/ 246 h 370"/>
                <a:gd name="T26" fmla="*/ 163 w 290"/>
                <a:gd name="T27" fmla="*/ 330 h 370"/>
                <a:gd name="T28" fmla="*/ 207 w 290"/>
                <a:gd name="T29" fmla="*/ 330 h 370"/>
                <a:gd name="T30" fmla="*/ 207 w 290"/>
                <a:gd name="T31" fmla="*/ 370 h 370"/>
                <a:gd name="T32" fmla="*/ 81 w 290"/>
                <a:gd name="T33" fmla="*/ 370 h 370"/>
                <a:gd name="T34" fmla="*/ 81 w 290"/>
                <a:gd name="T35" fmla="*/ 330 h 370"/>
                <a:gd name="T36" fmla="*/ 126 w 290"/>
                <a:gd name="T37" fmla="*/ 330 h 370"/>
                <a:gd name="T38" fmla="*/ 126 w 290"/>
                <a:gd name="T39" fmla="*/ 246 h 370"/>
                <a:gd name="T40" fmla="*/ 104 w 290"/>
                <a:gd name="T41" fmla="*/ 246 h 370"/>
                <a:gd name="T42" fmla="*/ 104 w 290"/>
                <a:gd name="T43" fmla="*/ 224 h 370"/>
                <a:gd name="T44" fmla="*/ 81 w 290"/>
                <a:gd name="T45" fmla="*/ 224 h 370"/>
                <a:gd name="T46" fmla="*/ 81 w 290"/>
                <a:gd name="T47" fmla="*/ 206 h 370"/>
                <a:gd name="T48" fmla="*/ 20 w 290"/>
                <a:gd name="T49" fmla="*/ 206 h 370"/>
                <a:gd name="T50" fmla="*/ 20 w 290"/>
                <a:gd name="T51" fmla="*/ 183 h 370"/>
                <a:gd name="T52" fmla="*/ 63 w 290"/>
                <a:gd name="T53" fmla="*/ 183 h 370"/>
                <a:gd name="T54" fmla="*/ 63 w 290"/>
                <a:gd name="T55" fmla="*/ 163 h 370"/>
                <a:gd name="T56" fmla="*/ 43 w 290"/>
                <a:gd name="T57" fmla="*/ 163 h 370"/>
                <a:gd name="T58" fmla="*/ 43 w 290"/>
                <a:gd name="T59" fmla="*/ 82 h 370"/>
                <a:gd name="T60" fmla="*/ 0 w 290"/>
                <a:gd name="T61" fmla="*/ 82 h 370"/>
                <a:gd name="T62" fmla="*/ 0 w 290"/>
                <a:gd name="T63" fmla="*/ 59 h 370"/>
                <a:gd name="T64" fmla="*/ 43 w 290"/>
                <a:gd name="T65" fmla="*/ 59 h 370"/>
                <a:gd name="T66" fmla="*/ 43 w 290"/>
                <a:gd name="T67" fmla="*/ 19 h 370"/>
                <a:gd name="T68" fmla="*/ 20 w 290"/>
                <a:gd name="T69" fmla="*/ 19 h 370"/>
                <a:gd name="T70" fmla="*/ 20 w 290"/>
                <a:gd name="T71" fmla="*/ 0 h 370"/>
                <a:gd name="T72" fmla="*/ 268 w 290"/>
                <a:gd name="T73" fmla="*/ 0 h 370"/>
                <a:gd name="T74" fmla="*/ 268 w 290"/>
                <a:gd name="T75" fmla="*/ 19 h 370"/>
                <a:gd name="T76" fmla="*/ 250 w 290"/>
                <a:gd name="T77" fmla="*/ 19 h 370"/>
                <a:gd name="T78" fmla="*/ 250 w 290"/>
                <a:gd name="T79" fmla="*/ 59 h 370"/>
                <a:gd name="T80" fmla="*/ 290 w 290"/>
                <a:gd name="T81" fmla="*/ 5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0" h="370">
                  <a:moveTo>
                    <a:pt x="290" y="59"/>
                  </a:moveTo>
                  <a:lnTo>
                    <a:pt x="290" y="82"/>
                  </a:lnTo>
                  <a:lnTo>
                    <a:pt x="250" y="82"/>
                  </a:lnTo>
                  <a:lnTo>
                    <a:pt x="250" y="163"/>
                  </a:lnTo>
                  <a:lnTo>
                    <a:pt x="227" y="163"/>
                  </a:lnTo>
                  <a:lnTo>
                    <a:pt x="227" y="183"/>
                  </a:lnTo>
                  <a:lnTo>
                    <a:pt x="268" y="183"/>
                  </a:lnTo>
                  <a:lnTo>
                    <a:pt x="268" y="206"/>
                  </a:lnTo>
                  <a:lnTo>
                    <a:pt x="207" y="206"/>
                  </a:lnTo>
                  <a:lnTo>
                    <a:pt x="207" y="224"/>
                  </a:lnTo>
                  <a:lnTo>
                    <a:pt x="186" y="224"/>
                  </a:lnTo>
                  <a:lnTo>
                    <a:pt x="186" y="246"/>
                  </a:lnTo>
                  <a:lnTo>
                    <a:pt x="163" y="246"/>
                  </a:lnTo>
                  <a:lnTo>
                    <a:pt x="163" y="330"/>
                  </a:lnTo>
                  <a:lnTo>
                    <a:pt x="207" y="330"/>
                  </a:lnTo>
                  <a:lnTo>
                    <a:pt x="207" y="370"/>
                  </a:lnTo>
                  <a:lnTo>
                    <a:pt x="81" y="370"/>
                  </a:lnTo>
                  <a:lnTo>
                    <a:pt x="81" y="330"/>
                  </a:lnTo>
                  <a:lnTo>
                    <a:pt x="126" y="330"/>
                  </a:lnTo>
                  <a:lnTo>
                    <a:pt x="126" y="246"/>
                  </a:lnTo>
                  <a:lnTo>
                    <a:pt x="104" y="246"/>
                  </a:lnTo>
                  <a:lnTo>
                    <a:pt x="104" y="224"/>
                  </a:lnTo>
                  <a:lnTo>
                    <a:pt x="81" y="224"/>
                  </a:lnTo>
                  <a:lnTo>
                    <a:pt x="81" y="206"/>
                  </a:lnTo>
                  <a:lnTo>
                    <a:pt x="20" y="206"/>
                  </a:lnTo>
                  <a:lnTo>
                    <a:pt x="20" y="183"/>
                  </a:lnTo>
                  <a:lnTo>
                    <a:pt x="63" y="183"/>
                  </a:lnTo>
                  <a:lnTo>
                    <a:pt x="63" y="163"/>
                  </a:lnTo>
                  <a:lnTo>
                    <a:pt x="43" y="163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43" y="59"/>
                  </a:lnTo>
                  <a:lnTo>
                    <a:pt x="43" y="19"/>
                  </a:lnTo>
                  <a:lnTo>
                    <a:pt x="20" y="19"/>
                  </a:lnTo>
                  <a:lnTo>
                    <a:pt x="20" y="0"/>
                  </a:lnTo>
                  <a:lnTo>
                    <a:pt x="268" y="0"/>
                  </a:lnTo>
                  <a:lnTo>
                    <a:pt x="268" y="19"/>
                  </a:lnTo>
                  <a:lnTo>
                    <a:pt x="250" y="19"/>
                  </a:lnTo>
                  <a:lnTo>
                    <a:pt x="250" y="59"/>
                  </a:lnTo>
                  <a:lnTo>
                    <a:pt x="290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32535" y="2679065"/>
            <a:ext cx="9144000" cy="1221105"/>
          </a:xfrm>
        </p:spPr>
        <p:txBody>
          <a:bodyPr/>
          <a:p>
            <a:r>
              <a:rPr lang="zh-CN" altLang="en-US" sz="4800">
                <a:sym typeface="+mn-ea"/>
              </a:rPr>
              <a:t>多渠道布局流量引爆直播间</a:t>
            </a:r>
            <a:endParaRPr lang="zh-CN" altLang="en-US"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直播流量的多渠道布局</a:t>
              </a:r>
              <a:endParaRPr lang="en-US" alt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3202940" y="1257300"/>
            <a:ext cx="6862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800">
                <a:solidFill>
                  <a:srgbClr val="FF0000"/>
                </a:solidFill>
                <a:latin typeface="+mn-ea"/>
                <a:cs typeface="+mn-ea"/>
              </a:rPr>
              <a:t>内容互动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=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点赞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评论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分享</a:t>
            </a:r>
            <a:endParaRPr lang="zh-CN" altLang="en-US" sz="2800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95215" y="2031365"/>
            <a:ext cx="347789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  <a:cs typeface="+mn-ea"/>
              </a:rPr>
              <a:t>“</a:t>
            </a:r>
            <a:r>
              <a:rPr lang="zh-CN" altLang="en-US" sz="2400">
                <a:latin typeface="+mn-ea"/>
                <a:cs typeface="+mn-ea"/>
              </a:rPr>
              <a:t>具有传播力的内容会</a:t>
            </a:r>
            <a:endParaRPr lang="zh-CN" altLang="en-US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+mn-ea"/>
                <a:cs typeface="+mn-ea"/>
              </a:rPr>
              <a:t>激发人们的某种情感</a:t>
            </a:r>
            <a:r>
              <a:rPr lang="en-US" altLang="zh-CN" sz="2400">
                <a:latin typeface="+mn-ea"/>
                <a:cs typeface="+mn-ea"/>
              </a:rPr>
              <a:t>“</a:t>
            </a:r>
            <a:endParaRPr lang="en-US" altLang="zh-CN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  <a:cs typeface="+mn-ea"/>
              </a:rPr>
              <a:t>——</a:t>
            </a:r>
            <a:r>
              <a:rPr lang="zh-CN" altLang="en-US" sz="2400">
                <a:latin typeface="+mn-ea"/>
                <a:cs typeface="+mn-ea"/>
              </a:rPr>
              <a:t>乔纳伯杰（疯传）</a:t>
            </a:r>
            <a:endParaRPr lang="zh-CN" altLang="en-US" sz="2400">
              <a:latin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91610" y="4506595"/>
            <a:ext cx="528447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rgbClr val="FF0000"/>
                </a:solidFill>
              </a:rPr>
              <a:t>用户在直播间的交互行为直观的影响着她的停留，停留时间越长越久，代表内容的吸引度越强，自然会撬动更多流量。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95" y="1365885"/>
            <a:ext cx="2197735" cy="47523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7370" y="1651000"/>
            <a:ext cx="2048510" cy="44672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直播流量的多渠道布局</a:t>
              </a:r>
              <a:endParaRPr lang="en-US" alt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3202940" y="1257300"/>
            <a:ext cx="6862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800">
                <a:solidFill>
                  <a:srgbClr val="FF0000"/>
                </a:solidFill>
                <a:latin typeface="+mn-ea"/>
                <a:cs typeface="+mn-ea"/>
              </a:rPr>
              <a:t>直播间的第一波流量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-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私域内容的诊断</a:t>
            </a:r>
            <a:endParaRPr lang="zh-CN" altLang="en-US" sz="2800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75080" y="2031365"/>
            <a:ext cx="91776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2400">
                <a:latin typeface="+mn-ea"/>
                <a:cs typeface="+mn-ea"/>
              </a:rPr>
              <a:t>解读：值得是已经有了私域沉淀的内容和流量的情况</a:t>
            </a:r>
            <a:endParaRPr lang="zh-CN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sz="2400">
                <a:solidFill>
                  <a:srgbClr val="FF0000"/>
                </a:solidFill>
                <a:latin typeface="+mn-ea"/>
                <a:cs typeface="+mn-ea"/>
              </a:rPr>
              <a:t>私域内容的灵魂三拷问</a:t>
            </a:r>
            <a:r>
              <a:rPr lang="en-US" altLang="zh-CN" sz="2400">
                <a:solidFill>
                  <a:srgbClr val="FF0000"/>
                </a:solidFill>
                <a:latin typeface="+mn-ea"/>
                <a:cs typeface="+mn-ea"/>
              </a:rPr>
              <a:t>-</a:t>
            </a:r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有什么？在哪里？怎么样？</a:t>
            </a:r>
            <a:endParaRPr lang="zh-CN" altLang="en-US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+mn-ea"/>
                <a:cs typeface="+mn-ea"/>
              </a:rPr>
              <a:t>图文、短视频、直播|社交媒体、其他电商|活跃度的高中低</a:t>
            </a:r>
            <a:endParaRPr lang="zh-CN" altLang="en-US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私域流量与共域流量的关联是什么？</a:t>
            </a:r>
            <a:endParaRPr lang="zh-CN" altLang="en-US" sz="2400">
              <a:solidFill>
                <a:srgbClr val="FF0000"/>
              </a:solidFill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  <a:cs typeface="+mn-ea"/>
              </a:rPr>
              <a:t>私</a:t>
            </a:r>
            <a:r>
              <a:rPr lang="zh-CN" altLang="en-US" sz="2400">
                <a:latin typeface="+mn-ea"/>
                <a:cs typeface="+mn-ea"/>
              </a:rPr>
              <a:t>→</a:t>
            </a:r>
            <a:r>
              <a:rPr lang="zh-CN" altLang="en-US" sz="2400" b="1">
                <a:latin typeface="+mn-ea"/>
                <a:cs typeface="+mn-ea"/>
              </a:rPr>
              <a:t>公</a:t>
            </a:r>
            <a:r>
              <a:rPr lang="zh-CN" altLang="en-US" sz="2400">
                <a:latin typeface="+mn-ea"/>
                <a:cs typeface="+mn-ea"/>
              </a:rPr>
              <a:t>    老客活跃度的提升与共域流量的露出成正比</a:t>
            </a:r>
            <a:endParaRPr lang="zh-CN" altLang="en-US" sz="2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  <a:cs typeface="+mn-ea"/>
                <a:sym typeface="+mn-ea"/>
              </a:rPr>
              <a:t>公</a:t>
            </a:r>
            <a:r>
              <a:rPr lang="zh-CN" altLang="en-US" sz="2400">
                <a:latin typeface="+mn-ea"/>
                <a:cs typeface="+mn-ea"/>
                <a:sym typeface="+mn-ea"/>
              </a:rPr>
              <a:t>→</a:t>
            </a:r>
            <a:r>
              <a:rPr lang="zh-CN" altLang="en-US" sz="2400" b="1">
                <a:latin typeface="+mn-ea"/>
                <a:cs typeface="+mn-ea"/>
                <a:sym typeface="+mn-ea"/>
              </a:rPr>
              <a:t>私 </a:t>
            </a:r>
            <a:r>
              <a:rPr lang="zh-CN" altLang="en-US" sz="2400">
                <a:latin typeface="+mn-ea"/>
                <a:cs typeface="+mn-ea"/>
                <a:sym typeface="+mn-ea"/>
              </a:rPr>
              <a:t>    用户为什么关注我？换位思考，我会因何而关注主播？</a:t>
            </a:r>
            <a:endParaRPr lang="zh-CN" altLang="en-US" sz="2400">
              <a:latin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直播流量的多渠道布局</a:t>
              </a:r>
              <a:endParaRPr lang="en-US" alt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椭圆 3"/>
          <p:cNvSpPr/>
          <p:nvPr/>
        </p:nvSpPr>
        <p:spPr>
          <a:xfrm>
            <a:off x="3157220" y="2562860"/>
            <a:ext cx="1411605" cy="1381125"/>
          </a:xfrm>
          <a:prstGeom prst="ellipse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店铺详情页</a:t>
            </a: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388610" y="2251075"/>
            <a:ext cx="2095500" cy="200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直播间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669405" y="4486275"/>
            <a:ext cx="1002665" cy="95948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分享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3596005" y="4255770"/>
            <a:ext cx="1117600" cy="1093470"/>
          </a:xfrm>
          <a:prstGeom prst="ellipse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官方活动页</a:t>
            </a: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3806190" y="1297305"/>
            <a:ext cx="1153795" cy="1129030"/>
          </a:xfrm>
          <a:prstGeom prst="ellipse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店铺首页</a:t>
            </a:r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410460" y="3943985"/>
            <a:ext cx="1018540" cy="997585"/>
          </a:xfrm>
          <a:prstGeom prst="ellipse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客服</a:t>
            </a:r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2592705" y="1882140"/>
            <a:ext cx="1003300" cy="96012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首频推广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914525" y="2842260"/>
            <a:ext cx="1003300" cy="96012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直播学院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40080" y="2948940"/>
            <a:ext cx="890905" cy="85280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海报</a:t>
            </a:r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4" name="组合 23"/>
          <p:cNvGrpSpPr/>
          <p:nvPr/>
        </p:nvGrpSpPr>
        <p:grpSpPr>
          <a:xfrm flipH="1">
            <a:off x="7806690" y="1424305"/>
            <a:ext cx="4319270" cy="4051935"/>
            <a:chOff x="12294" y="2243"/>
            <a:chExt cx="6802" cy="6381"/>
          </a:xfrm>
        </p:grpSpPr>
        <p:sp>
          <p:nvSpPr>
            <p:cNvPr id="17" name="椭圆 16"/>
            <p:cNvSpPr/>
            <p:nvPr/>
          </p:nvSpPr>
          <p:spPr>
            <a:xfrm flipH="1">
              <a:off x="16258" y="4236"/>
              <a:ext cx="2223" cy="2175"/>
            </a:xfrm>
            <a:prstGeom prst="ellipse">
              <a:avLst/>
            </a:prstGeom>
            <a:solidFill>
              <a:srgbClr val="FE6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频道关注</a:t>
              </a:r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flipH="1">
              <a:off x="16949" y="6902"/>
              <a:ext cx="1760" cy="1722"/>
            </a:xfrm>
            <a:prstGeom prst="ellipse">
              <a:avLst/>
            </a:prstGeom>
            <a:solidFill>
              <a:srgbClr val="FE6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频道推广</a:t>
              </a:r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flipH="1">
              <a:off x="17280" y="2243"/>
              <a:ext cx="1817" cy="1778"/>
            </a:xfrm>
            <a:prstGeom prst="ellipse">
              <a:avLst/>
            </a:prstGeom>
            <a:solidFill>
              <a:srgbClr val="FE6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频道推荐</a:t>
              </a:r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flipH="1">
              <a:off x="15082" y="6411"/>
              <a:ext cx="1604" cy="1571"/>
            </a:xfrm>
            <a:prstGeom prst="ellipse">
              <a:avLst/>
            </a:prstGeom>
            <a:solidFill>
              <a:srgbClr val="FE6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标签</a:t>
              </a:r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flipH="1">
              <a:off x="15369" y="3164"/>
              <a:ext cx="1580" cy="151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>
                  <a:solidFill>
                    <a:schemeClr val="tx1"/>
                  </a:solidFill>
                </a:rPr>
                <a:t>活动页</a:t>
              </a: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 flipH="1">
              <a:off x="14301" y="4676"/>
              <a:ext cx="1580" cy="151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>
                  <a:solidFill>
                    <a:schemeClr val="tx1"/>
                  </a:solidFill>
                </a:rPr>
                <a:t>资源位</a:t>
              </a: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 flipH="1">
              <a:off x="12294" y="4844"/>
              <a:ext cx="1403" cy="134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>
                  <a:solidFill>
                    <a:schemeClr val="tx1"/>
                  </a:solidFill>
                </a:rPr>
                <a:t>封面页</a:t>
              </a:r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直播流量的多渠道布局</a:t>
              </a:r>
              <a:endParaRPr lang="en-US" alt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2853690" y="1849120"/>
            <a:ext cx="33864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600">
                <a:solidFill>
                  <a:srgbClr val="FF0000"/>
                </a:solidFill>
                <a:latin typeface="+mn-ea"/>
                <a:cs typeface="+mn-ea"/>
              </a:rPr>
              <a:t>店铺直播</a:t>
            </a:r>
            <a:endParaRPr lang="zh-CN" sz="3600">
              <a:solidFill>
                <a:srgbClr val="FF0000"/>
              </a:solidFill>
              <a:latin typeface="+mn-ea"/>
              <a:cs typeface="+mn-ea"/>
            </a:endParaRPr>
          </a:p>
          <a:p>
            <a:pPr algn="ctr"/>
            <a:endParaRPr lang="zh-CN" sz="3600">
              <a:solidFill>
                <a:srgbClr val="FF0000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需求驱动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消费需求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产品认同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应激消费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71690" y="1849120"/>
            <a:ext cx="33864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600">
                <a:solidFill>
                  <a:srgbClr val="FF0000"/>
                </a:solidFill>
                <a:latin typeface="+mn-ea"/>
                <a:cs typeface="+mn-ea"/>
              </a:rPr>
              <a:t>达人直播</a:t>
            </a:r>
            <a:endParaRPr lang="zh-CN" sz="3600">
              <a:solidFill>
                <a:srgbClr val="FF0000"/>
              </a:solidFill>
              <a:latin typeface="+mn-ea"/>
              <a:cs typeface="+mn-ea"/>
            </a:endParaRPr>
          </a:p>
          <a:p>
            <a:pPr algn="ctr"/>
            <a:endParaRPr lang="zh-CN" sz="3600">
              <a:solidFill>
                <a:srgbClr val="FF0000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情感驱动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消费欲望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人格认同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  <a:p>
            <a:pPr algn="ctr">
              <a:lnSpc>
                <a:spcPct val="150000"/>
              </a:lnSpc>
            </a:pPr>
            <a:r>
              <a:rPr lang="zh-CN" sz="2400">
                <a:solidFill>
                  <a:schemeClr val="tx1"/>
                </a:solidFill>
                <a:latin typeface="+mn-ea"/>
                <a:cs typeface="+mn-ea"/>
              </a:rPr>
              <a:t>跟从消费</a:t>
            </a:r>
            <a:endParaRPr lang="zh-CN" sz="2400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68340" y="3595370"/>
            <a:ext cx="21869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>
                <a:solidFill>
                  <a:srgbClr val="FF0000"/>
                </a:solidFill>
                <a:latin typeface="+mn-ea"/>
              </a:rPr>
              <a:t>VS</a:t>
            </a:r>
            <a:endParaRPr lang="en-US" altLang="zh-CN" sz="3600">
              <a:solidFill>
                <a:srgbClr val="FF0000"/>
              </a:solidFill>
              <a:latin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" name="组合 11"/>
          <p:cNvGrpSpPr/>
          <p:nvPr/>
        </p:nvGrpSpPr>
        <p:grpSpPr>
          <a:xfrm>
            <a:off x="1485265" y="2521585"/>
            <a:ext cx="2729230" cy="1814195"/>
            <a:chOff x="6045" y="3932"/>
            <a:chExt cx="4298" cy="2857"/>
          </a:xfrm>
        </p:grpSpPr>
        <p:grpSp>
          <p:nvGrpSpPr>
            <p:cNvPr id="5" name="组合 4"/>
            <p:cNvGrpSpPr/>
            <p:nvPr/>
          </p:nvGrpSpPr>
          <p:grpSpPr>
            <a:xfrm>
              <a:off x="6045" y="3932"/>
              <a:ext cx="4298" cy="2857"/>
              <a:chOff x="6045" y="3932"/>
              <a:chExt cx="4298" cy="2857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6045" y="3932"/>
                <a:ext cx="4298" cy="2857"/>
              </a:xfrm>
              <a:prstGeom prst="rect">
                <a:avLst/>
              </a:prstGeom>
              <a:solidFill>
                <a:srgbClr val="FE6D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6251" y="4086"/>
                <a:ext cx="1544" cy="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p>
                <a:r>
                  <a:rPr lang="en-US" altLang="zh-CN" sz="2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03.</a:t>
                </a:r>
                <a:endParaRPr lang="en-US" altLang="zh-CN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8336" y="6209"/>
              <a:ext cx="2007" cy="5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5605780" y="3014345"/>
            <a:ext cx="4886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商业流量的获取</a:t>
            </a: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sz="2800">
                  <a:solidFill>
                    <a:srgbClr val="FF0000"/>
                  </a:solidFill>
                  <a:sym typeface="+mn-ea"/>
                </a:rPr>
                <a:t>商业流量的获取</a:t>
              </a:r>
              <a:endParaRPr 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椭圆 2"/>
          <p:cNvSpPr/>
          <p:nvPr/>
        </p:nvSpPr>
        <p:spPr>
          <a:xfrm>
            <a:off x="1059815" y="1379220"/>
            <a:ext cx="4083685" cy="321818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solidFill>
                  <a:schemeClr val="tx1"/>
                </a:solidFill>
              </a:rPr>
              <a:t>商家竞争比例：</a:t>
            </a:r>
            <a:r>
              <a:rPr lang="en-US" altLang="zh-CN" sz="2000">
                <a:solidFill>
                  <a:schemeClr val="tx1"/>
                </a:solidFill>
              </a:rPr>
              <a:t>100%</a:t>
            </a:r>
            <a:endParaRPr lang="en-US" altLang="zh-CN" sz="2000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  <a:p>
            <a:pPr algn="ctr"/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970405" y="2647950"/>
            <a:ext cx="2473960" cy="19494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</a:rPr>
              <a:t>搜索流量</a:t>
            </a:r>
            <a:endParaRPr lang="zh-CN" altLang="en-US" sz="160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</a:rPr>
              <a:t>直通车</a:t>
            </a:r>
            <a:endParaRPr lang="zh-CN" altLang="en-US" sz="160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</a:rPr>
              <a:t>砖展</a:t>
            </a:r>
            <a:endParaRPr lang="zh-CN" altLang="en-US" sz="160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>
                <a:solidFill>
                  <a:schemeClr val="tx1"/>
                </a:solidFill>
              </a:rPr>
              <a:t>传统淘宝等等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96340" y="5083175"/>
            <a:ext cx="4297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000">
                <a:latin typeface="+mn-ea"/>
                <a:cs typeface="+mn-ea"/>
              </a:rPr>
              <a:t>2016</a:t>
            </a:r>
            <a:r>
              <a:rPr lang="zh-CN" altLang="en-US" sz="2000">
                <a:latin typeface="+mn-ea"/>
                <a:cs typeface="+mn-ea"/>
              </a:rPr>
              <a:t>年</a:t>
            </a:r>
            <a:r>
              <a:rPr lang="en-US" altLang="zh-CN" sz="2000">
                <a:latin typeface="+mn-ea"/>
                <a:cs typeface="+mn-ea"/>
              </a:rPr>
              <a:t>6</a:t>
            </a:r>
            <a:r>
              <a:rPr lang="zh-CN" altLang="en-US" sz="2000">
                <a:latin typeface="+mn-ea"/>
                <a:cs typeface="+mn-ea"/>
              </a:rPr>
              <a:t>月之前</a:t>
            </a:r>
            <a:endParaRPr lang="zh-CN" altLang="en-US" sz="2000">
              <a:latin typeface="+mn-ea"/>
              <a:cs typeface="+mn-ea"/>
            </a:endParaRPr>
          </a:p>
        </p:txBody>
      </p:sp>
      <p:sp>
        <p:nvSpPr>
          <p:cNvPr id="12" name="流程图: 延期 11"/>
          <p:cNvSpPr/>
          <p:nvPr/>
        </p:nvSpPr>
        <p:spPr>
          <a:xfrm>
            <a:off x="8832850" y="2070100"/>
            <a:ext cx="2322830" cy="2717800"/>
          </a:xfrm>
          <a:prstGeom prst="flowChartDela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altLang="en-US"/>
              <a:t>淘宝直播</a:t>
            </a:r>
            <a:endParaRPr lang="zh-CN" altLang="en-US"/>
          </a:p>
          <a:p>
            <a:pPr algn="ctr">
              <a:lnSpc>
                <a:spcPct val="150000"/>
              </a:lnSpc>
            </a:pPr>
            <a:r>
              <a:rPr lang="zh-CN" altLang="en-US"/>
              <a:t>有好货</a:t>
            </a:r>
            <a:endParaRPr lang="zh-CN" altLang="en-US"/>
          </a:p>
          <a:p>
            <a:pPr algn="ctr">
              <a:lnSpc>
                <a:spcPct val="150000"/>
              </a:lnSpc>
            </a:pPr>
            <a:r>
              <a:rPr lang="zh-CN" altLang="en-US"/>
              <a:t>必买清单等</a:t>
            </a:r>
            <a:endParaRPr lang="zh-CN" altLang="en-US"/>
          </a:p>
          <a:p>
            <a:pPr algn="ctr">
              <a:lnSpc>
                <a:spcPct val="150000"/>
              </a:lnSpc>
            </a:pPr>
            <a:r>
              <a:rPr lang="zh-CN" altLang="en-US"/>
              <a:t>内容流量入口</a:t>
            </a:r>
            <a:endParaRPr lang="zh-CN" altLang="en-US"/>
          </a:p>
        </p:txBody>
      </p:sp>
      <p:sp>
        <p:nvSpPr>
          <p:cNvPr id="13" name="流程图: 延期 12"/>
          <p:cNvSpPr/>
          <p:nvPr/>
        </p:nvSpPr>
        <p:spPr>
          <a:xfrm flipH="1">
            <a:off x="6318250" y="2070100"/>
            <a:ext cx="2322830" cy="2717800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搜索流量</a:t>
            </a:r>
            <a:endParaRPr lang="zh-CN" altLang="en-US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直通车</a:t>
            </a:r>
            <a:endParaRPr lang="zh-CN" altLang="en-US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砖展</a:t>
            </a:r>
            <a:endParaRPr lang="zh-CN" altLang="en-US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传统淘宝等等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515735" y="5271135"/>
            <a:ext cx="4297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000">
                <a:latin typeface="+mn-ea"/>
                <a:cs typeface="+mn-ea"/>
              </a:rPr>
              <a:t>2016</a:t>
            </a:r>
            <a:r>
              <a:rPr lang="zh-CN" altLang="en-US" sz="2000">
                <a:latin typeface="+mn-ea"/>
                <a:cs typeface="+mn-ea"/>
              </a:rPr>
              <a:t>年</a:t>
            </a:r>
            <a:r>
              <a:rPr lang="en-US" altLang="zh-CN" sz="2000">
                <a:latin typeface="+mn-ea"/>
                <a:cs typeface="+mn-ea"/>
              </a:rPr>
              <a:t>6</a:t>
            </a:r>
            <a:r>
              <a:rPr lang="zh-CN" altLang="en-US" sz="2000">
                <a:latin typeface="+mn-ea"/>
                <a:cs typeface="+mn-ea"/>
              </a:rPr>
              <a:t>月之后</a:t>
            </a:r>
            <a:endParaRPr lang="zh-CN" altLang="en-US" sz="2000">
              <a:latin typeface="+mn-ea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44035" y="1379220"/>
            <a:ext cx="4297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000">
                <a:latin typeface="+mn-ea"/>
                <a:cs typeface="+mn-ea"/>
              </a:rPr>
              <a:t>商家竞争比例：</a:t>
            </a:r>
            <a:r>
              <a:rPr lang="en-US" altLang="zh-CN" sz="2000">
                <a:latin typeface="+mn-ea"/>
                <a:cs typeface="+mn-ea"/>
              </a:rPr>
              <a:t>80%-</a:t>
            </a:r>
            <a:endParaRPr lang="en-US" altLang="zh-CN" sz="20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832850" y="1379220"/>
            <a:ext cx="4297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latin typeface="+mn-ea"/>
                <a:cs typeface="+mn-ea"/>
              </a:rPr>
              <a:t>商家竞争比例：</a:t>
            </a:r>
            <a:r>
              <a:rPr lang="en-US" altLang="zh-CN" sz="2000">
                <a:latin typeface="+mn-ea"/>
                <a:cs typeface="+mn-ea"/>
              </a:rPr>
              <a:t>2</a:t>
            </a:r>
            <a:r>
              <a:rPr lang="en-US" altLang="zh-CN" sz="2000">
                <a:latin typeface="+mn-ea"/>
                <a:cs typeface="+mn-ea"/>
              </a:rPr>
              <a:t>0%+</a:t>
            </a:r>
            <a:endParaRPr lang="en-US" altLang="zh-CN" sz="2000">
              <a:latin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sz="2800">
                  <a:solidFill>
                    <a:srgbClr val="FF0000"/>
                  </a:solidFill>
                  <a:sym typeface="+mn-ea"/>
                </a:rPr>
                <a:t>商业流量的获取</a:t>
              </a:r>
              <a:endParaRPr 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665480" y="4703445"/>
            <a:ext cx="10885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sz="1600">
                <a:latin typeface="+mn-ea"/>
                <a:cs typeface="+mn-ea"/>
              </a:rPr>
              <a:t>大数据时代，几乎每个互联网用户在数据面前都像是一个透明体，身高、体重、性别、姓名、爱好、饮食习惯、工作地址、活动路径、收入水平、资产情况、消费能力、社交圈子等等；而平台在获取到用户的时候，可以基于平台功能以及商业定位聚焦锁定到对应人群，随着用户在网络中的行为越来越多，用户的标签分类以及实时的状态也越来越清晰。</a:t>
            </a:r>
            <a:endParaRPr lang="zh-CN" sz="1600">
              <a:latin typeface="+mn-ea"/>
              <a:cs typeface="+mn-ea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9685655" y="2411095"/>
            <a:ext cx="1852295" cy="18827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产品属性</a:t>
            </a:r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 flipH="1">
            <a:off x="8335010" y="3200400"/>
            <a:ext cx="1047750" cy="66802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470" y="1751330"/>
            <a:ext cx="3362325" cy="2838450"/>
          </a:xfrm>
          <a:prstGeom prst="rect">
            <a:avLst/>
          </a:prstGeom>
        </p:spPr>
      </p:pic>
      <p:sp>
        <p:nvSpPr>
          <p:cNvPr id="18" name="右箭头 17"/>
          <p:cNvSpPr/>
          <p:nvPr/>
        </p:nvSpPr>
        <p:spPr>
          <a:xfrm>
            <a:off x="4498975" y="3200400"/>
            <a:ext cx="1047750" cy="66802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9620" y="1751330"/>
            <a:ext cx="2056765" cy="293687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sz="2800">
                  <a:solidFill>
                    <a:srgbClr val="FF0000"/>
                  </a:solidFill>
                  <a:sym typeface="+mn-ea"/>
                </a:rPr>
                <a:t>商业流量的获取</a:t>
              </a:r>
              <a:endParaRPr 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5116830" y="960120"/>
            <a:ext cx="6802120" cy="4292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1400">
                <a:latin typeface="+mn-ea"/>
                <a:cs typeface="+mn-ea"/>
              </a:rPr>
              <a:t>那么怎么做到呢?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>
                <a:latin typeface="+mn-ea"/>
                <a:cs typeface="+mn-ea"/>
              </a:rPr>
              <a:t>与搜索引擎的优化思想非常不同，信息流的优化操作不仅不能频繁，反而需要特别谨慎，为了</a:t>
            </a:r>
            <a:r>
              <a:rPr lang="en-US" altLang="zh-CN" sz="1400">
                <a:latin typeface="+mn-ea"/>
                <a:cs typeface="+mn-ea"/>
              </a:rPr>
              <a:t>“</a:t>
            </a:r>
            <a:r>
              <a:rPr lang="zh-CN" altLang="en-US" sz="1400">
                <a:latin typeface="+mn-ea"/>
                <a:cs typeface="+mn-ea"/>
              </a:rPr>
              <a:t>给机器时间和机会</a:t>
            </a:r>
            <a:r>
              <a:rPr lang="en-US" altLang="zh-CN" sz="1400">
                <a:latin typeface="+mn-ea"/>
                <a:cs typeface="+mn-ea"/>
              </a:rPr>
              <a:t>”</a:t>
            </a:r>
            <a:r>
              <a:rPr lang="zh-CN" altLang="en-US" sz="1400">
                <a:latin typeface="+mn-ea"/>
                <a:cs typeface="+mn-ea"/>
              </a:rPr>
              <a:t>，通常有如下一些常用的策略：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>
                <a:latin typeface="+mn-ea"/>
                <a:cs typeface="+mn-ea"/>
              </a:rPr>
              <a:t>1：一旦上了一个广告，不要在短时间内随意调整。尤其是对于已经有流量的广告，如果要调整，不如上一个新的计划跟它并列跑。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>
                <a:latin typeface="+mn-ea"/>
                <a:cs typeface="+mn-ea"/>
              </a:rPr>
              <a:t>2</a:t>
            </a:r>
            <a:r>
              <a:rPr lang="zh-CN" altLang="en-US" sz="1400">
                <a:latin typeface="+mn-ea"/>
                <a:cs typeface="+mn-ea"/>
              </a:rPr>
              <a:t>：出价比系统建议的出价还要高一些。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>
                <a:latin typeface="+mn-ea"/>
                <a:cs typeface="+mn-ea"/>
              </a:rPr>
              <a:t>3</a:t>
            </a:r>
            <a:r>
              <a:rPr lang="zh-CN" altLang="en-US" sz="1400">
                <a:latin typeface="+mn-ea"/>
                <a:cs typeface="+mn-ea"/>
              </a:rPr>
              <a:t>：一旦确定了出价，不要随便改动。（而搜索则需要根据排名情况，不断调整出价）。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>
                <a:latin typeface="+mn-ea"/>
                <a:cs typeface="+mn-ea"/>
              </a:rPr>
              <a:t>4：投放初期，不要做太细致的人群定向。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：就算你不打算真正短时间内花很多钱，也在预算设定上多增加，钱花的差不多了，再手动关。（账户余额要尽量充足，大于计划的日预算）</a:t>
            </a:r>
            <a:endParaRPr lang="zh-CN" altLang="en-US" sz="14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>
                <a:latin typeface="+mn-ea"/>
                <a:cs typeface="+mn-ea"/>
              </a:rPr>
              <a:t>这些方法都是信息流常用的有优化方法，它们都共同反映了我前面说的一个特征</a:t>
            </a:r>
            <a:r>
              <a:rPr lang="en-US" altLang="zh-CN" sz="1400">
                <a:latin typeface="+mn-ea"/>
                <a:cs typeface="+mn-ea"/>
              </a:rPr>
              <a:t>——</a:t>
            </a:r>
            <a:r>
              <a:rPr lang="zh-CN" altLang="en-US" sz="1400">
                <a:latin typeface="+mn-ea"/>
                <a:cs typeface="+mn-ea"/>
              </a:rPr>
              <a:t>这些都是针对机器进行的优化。</a:t>
            </a:r>
            <a:endParaRPr lang="zh-CN" altLang="en-US" sz="1400">
              <a:latin typeface="+mn-ea"/>
              <a:cs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641350" y="2138045"/>
            <a:ext cx="4296410" cy="521970"/>
            <a:chOff x="1010" y="3367"/>
            <a:chExt cx="6766" cy="822"/>
          </a:xfrm>
        </p:grpSpPr>
        <p:grpSp>
          <p:nvGrpSpPr>
            <p:cNvPr id="17" name="组合 16"/>
            <p:cNvGrpSpPr/>
            <p:nvPr/>
          </p:nvGrpSpPr>
          <p:grpSpPr>
            <a:xfrm>
              <a:off x="1010" y="3367"/>
              <a:ext cx="6766" cy="822"/>
              <a:chOff x="1010" y="3367"/>
              <a:chExt cx="5404" cy="822"/>
            </a:xfrm>
          </p:grpSpPr>
          <p:sp>
            <p:nvSpPr>
              <p:cNvPr id="4" name="文本框 3"/>
              <p:cNvSpPr txBox="1"/>
              <p:nvPr/>
            </p:nvSpPr>
            <p:spPr>
              <a:xfrm>
                <a:off x="1010" y="3367"/>
                <a:ext cx="2702" cy="822"/>
              </a:xfrm>
              <a:prstGeom prst="rect">
                <a:avLst/>
              </a:prstGeom>
              <a:solidFill>
                <a:srgbClr val="FF7E39"/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2800">
                    <a:solidFill>
                      <a:schemeClr val="bg1"/>
                    </a:solidFill>
                  </a:rPr>
                  <a:t>开店时代</a:t>
                </a:r>
                <a:endParaRPr lang="en-US" altLang="zh-CN" sz="28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3712" y="3367"/>
                <a:ext cx="2702" cy="8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sz="2800">
                    <a:solidFill>
                      <a:srgbClr val="FF0000"/>
                    </a:solidFill>
                  </a:rPr>
                  <a:t>直播时代</a:t>
                </a:r>
                <a:endParaRPr lang="zh-CN" sz="2800">
                  <a:solidFill>
                    <a:srgbClr val="FF0000"/>
                  </a:solidFill>
                  <a:latin typeface="+mn-ea"/>
                </a:endParaRP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3855" y="3367"/>
              <a:ext cx="135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solidFill>
                    <a:schemeClr val="bg1"/>
                  </a:solidFill>
                </a:rPr>
                <a:t>V</a:t>
              </a:r>
              <a:r>
                <a:rPr lang="en-US" altLang="zh-CN" sz="2800">
                  <a:solidFill>
                    <a:srgbClr val="FF0000"/>
                  </a:solidFill>
                </a:rPr>
                <a:t>S</a:t>
              </a:r>
              <a:endParaRPr lang="en-US" altLang="zh-CN" sz="280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41350" y="3168015"/>
            <a:ext cx="4296410" cy="521970"/>
            <a:chOff x="1010" y="3367"/>
            <a:chExt cx="6766" cy="822"/>
          </a:xfrm>
        </p:grpSpPr>
        <p:grpSp>
          <p:nvGrpSpPr>
            <p:cNvPr id="21" name="组合 20"/>
            <p:cNvGrpSpPr/>
            <p:nvPr/>
          </p:nvGrpSpPr>
          <p:grpSpPr>
            <a:xfrm>
              <a:off x="1010" y="3367"/>
              <a:ext cx="6766" cy="822"/>
              <a:chOff x="1010" y="3367"/>
              <a:chExt cx="5404" cy="822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1010" y="3367"/>
                <a:ext cx="2702" cy="822"/>
              </a:xfrm>
              <a:prstGeom prst="rect">
                <a:avLst/>
              </a:prstGeom>
              <a:solidFill>
                <a:srgbClr val="FF7E39"/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sz="2800">
                    <a:solidFill>
                      <a:schemeClr val="bg1"/>
                    </a:solidFill>
                  </a:rPr>
                  <a:t>直通车</a:t>
                </a:r>
                <a:endParaRPr lang="zh-CN" sz="28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3712" y="3367"/>
                <a:ext cx="2702" cy="8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sz="2800">
                    <a:solidFill>
                      <a:srgbClr val="FF0000"/>
                    </a:solidFill>
                  </a:rPr>
                  <a:t>超级推荐</a:t>
                </a:r>
                <a:endParaRPr lang="zh-CN" sz="2800">
                  <a:solidFill>
                    <a:srgbClr val="FF0000"/>
                  </a:solidFill>
                  <a:latin typeface="+mn-ea"/>
                </a:endParaRPr>
              </a:p>
            </p:txBody>
          </p:sp>
        </p:grpSp>
        <p:sp>
          <p:nvSpPr>
            <p:cNvPr id="24" name="文本框 23"/>
            <p:cNvSpPr txBox="1"/>
            <p:nvPr/>
          </p:nvSpPr>
          <p:spPr>
            <a:xfrm>
              <a:off x="3855" y="3367"/>
              <a:ext cx="135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solidFill>
                    <a:schemeClr val="bg1"/>
                  </a:solidFill>
                </a:rPr>
                <a:t>V</a:t>
              </a:r>
              <a:r>
                <a:rPr lang="en-US" altLang="zh-CN" sz="2800">
                  <a:solidFill>
                    <a:srgbClr val="FF0000"/>
                  </a:solidFill>
                </a:rPr>
                <a:t>S</a:t>
              </a:r>
              <a:endParaRPr lang="en-US" altLang="zh-CN" sz="280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41350" y="4274820"/>
            <a:ext cx="4296410" cy="521970"/>
            <a:chOff x="1010" y="3367"/>
            <a:chExt cx="6766" cy="822"/>
          </a:xfrm>
        </p:grpSpPr>
        <p:grpSp>
          <p:nvGrpSpPr>
            <p:cNvPr id="26" name="组合 25"/>
            <p:cNvGrpSpPr/>
            <p:nvPr/>
          </p:nvGrpSpPr>
          <p:grpSpPr>
            <a:xfrm>
              <a:off x="1010" y="3367"/>
              <a:ext cx="6766" cy="822"/>
              <a:chOff x="1010" y="3367"/>
              <a:chExt cx="5404" cy="822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1010" y="3367"/>
                <a:ext cx="2702" cy="822"/>
              </a:xfrm>
              <a:prstGeom prst="rect">
                <a:avLst/>
              </a:prstGeom>
              <a:solidFill>
                <a:srgbClr val="FF7E39"/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2800">
                    <a:solidFill>
                      <a:schemeClr val="bg1"/>
                    </a:solidFill>
                  </a:rPr>
                  <a:t>开店时代</a:t>
                </a:r>
                <a:endParaRPr lang="en-US" altLang="zh-CN" sz="28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3712" y="3367"/>
                <a:ext cx="2702" cy="8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p>
                <a:pPr algn="ctr"/>
                <a:r>
                  <a:rPr lang="zh-CN" sz="2800">
                    <a:solidFill>
                      <a:srgbClr val="FF0000"/>
                    </a:solidFill>
                  </a:rPr>
                  <a:t>信息流</a:t>
                </a:r>
                <a:endParaRPr lang="zh-CN" sz="2800">
                  <a:solidFill>
                    <a:srgbClr val="FF0000"/>
                  </a:solidFill>
                  <a:latin typeface="+mn-ea"/>
                </a:endParaRPr>
              </a:p>
            </p:txBody>
          </p:sp>
        </p:grpSp>
        <p:sp>
          <p:nvSpPr>
            <p:cNvPr id="29" name="文本框 28"/>
            <p:cNvSpPr txBox="1"/>
            <p:nvPr/>
          </p:nvSpPr>
          <p:spPr>
            <a:xfrm>
              <a:off x="3855" y="3367"/>
              <a:ext cx="135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solidFill>
                    <a:schemeClr val="bg1"/>
                  </a:solidFill>
                </a:rPr>
                <a:t>V</a:t>
              </a:r>
              <a:r>
                <a:rPr lang="en-US" altLang="zh-CN" sz="2800">
                  <a:solidFill>
                    <a:srgbClr val="FF0000"/>
                  </a:solidFill>
                </a:rPr>
                <a:t>S</a:t>
              </a:r>
              <a:endParaRPr lang="en-US" altLang="zh-CN" sz="2800">
                <a:solidFill>
                  <a:srgbClr val="FF0000"/>
                </a:solidFill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52780" y="5812155"/>
            <a:ext cx="2125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chemeClr val="bg1">
                    <a:lumMod val="65000"/>
                  </a:schemeClr>
                </a:solidFill>
              </a:rPr>
              <a:t>人为干预</a:t>
            </a:r>
            <a:endParaRPr lang="zh-CN" altLang="en-US" sz="24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下箭头 30"/>
          <p:cNvSpPr/>
          <p:nvPr/>
        </p:nvSpPr>
        <p:spPr>
          <a:xfrm>
            <a:off x="1400810" y="5022850"/>
            <a:ext cx="531495" cy="607060"/>
          </a:xfrm>
          <a:prstGeom prst="downArrow">
            <a:avLst/>
          </a:prstGeom>
          <a:solidFill>
            <a:srgbClr val="FF7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>
            <a:off x="3597910" y="5022850"/>
            <a:ext cx="531495" cy="60706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2812415" y="5812155"/>
            <a:ext cx="2125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E6D03"/>
                </a:solidFill>
              </a:rPr>
              <a:t>机器算法</a:t>
            </a:r>
            <a:endParaRPr lang="zh-CN" altLang="en-US" sz="2400">
              <a:solidFill>
                <a:srgbClr val="FE6D03"/>
              </a:solidFill>
            </a:endParaRPr>
          </a:p>
        </p:txBody>
      </p:sp>
      <p:sp>
        <p:nvSpPr>
          <p:cNvPr id="34" name="下箭头 33"/>
          <p:cNvSpPr/>
          <p:nvPr/>
        </p:nvSpPr>
        <p:spPr>
          <a:xfrm>
            <a:off x="8082915" y="5022850"/>
            <a:ext cx="531495" cy="60706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右箭头 34"/>
          <p:cNvSpPr/>
          <p:nvPr/>
        </p:nvSpPr>
        <p:spPr>
          <a:xfrm>
            <a:off x="4937760" y="5812155"/>
            <a:ext cx="895985" cy="410210"/>
          </a:xfrm>
          <a:prstGeom prst="rightArrow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5833745" y="5812155"/>
            <a:ext cx="63601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通过与算法的测试和磨合，逐渐找出更优的推广方式</a:t>
            </a:r>
            <a:endParaRPr lang="zh-CN" altLang="en-US" sz="2000" b="1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C4D20"/>
                  </a:solidFill>
                </a:rPr>
                <a:t>课程目录</a:t>
              </a:r>
              <a:endParaRPr lang="zh-CN" altLang="en-US" sz="2800">
                <a:solidFill>
                  <a:srgbClr val="FC4D2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1627505" y="1414780"/>
            <a:ext cx="378968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dist"/>
            <a:r>
              <a:rPr lang="en-US" altLang="zh-CN" sz="4800">
                <a:solidFill>
                  <a:schemeClr val="accent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en-US" altLang="zh-CN" sz="4800">
              <a:solidFill>
                <a:schemeClr val="accent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18995" y="2898775"/>
            <a:ext cx="2806065" cy="1144905"/>
          </a:xfrm>
          <a:prstGeom prst="rect">
            <a:avLst/>
          </a:prstGeom>
          <a:solidFill>
            <a:srgbClr val="635E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400"/>
              <a:t>目  录</a:t>
            </a:r>
            <a:endParaRPr lang="zh-CN" altLang="en-US" sz="44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rcRect l="15736" t="19149" r="14628" b="21410"/>
          <a:stretch>
            <a:fillRect/>
          </a:stretch>
        </p:blipFill>
        <p:spPr>
          <a:xfrm>
            <a:off x="6176645" y="1549400"/>
            <a:ext cx="834390" cy="59436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rcRect l="15736" t="19149" r="14628" b="21410"/>
          <a:stretch>
            <a:fillRect/>
          </a:stretch>
        </p:blipFill>
        <p:spPr>
          <a:xfrm>
            <a:off x="6176645" y="2760345"/>
            <a:ext cx="834390" cy="59436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231380" y="1616075"/>
            <a:ext cx="43707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r>
              <a:rPr lang="zh-CN" altLang="en-US" sz="2400"/>
              <a:t>、直播现状及商家痛点</a:t>
            </a:r>
            <a:endParaRPr lang="zh-CN" altLang="en-US" sz="2400"/>
          </a:p>
        </p:txBody>
      </p:sp>
      <p:sp>
        <p:nvSpPr>
          <p:cNvPr id="14" name="文本框 13"/>
          <p:cNvSpPr txBox="1"/>
          <p:nvPr/>
        </p:nvSpPr>
        <p:spPr>
          <a:xfrm>
            <a:off x="7365365" y="2894330"/>
            <a:ext cx="43707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2</a:t>
            </a:r>
            <a:r>
              <a:rPr lang="zh-CN" altLang="en-US" sz="2400"/>
              <a:t>、直播流量的多渠道布局</a:t>
            </a:r>
            <a:endParaRPr lang="zh-CN" altLang="en-US" sz="2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5736" t="19149" r="14628" b="21410"/>
          <a:stretch>
            <a:fillRect/>
          </a:stretch>
        </p:blipFill>
        <p:spPr>
          <a:xfrm>
            <a:off x="6128385" y="4070350"/>
            <a:ext cx="834390" cy="5943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317105" y="4204335"/>
            <a:ext cx="43707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3</a:t>
            </a:r>
            <a:r>
              <a:rPr lang="zh-CN" altLang="en-US" sz="2400"/>
              <a:t>、商业流量的获取</a:t>
            </a:r>
            <a:endParaRPr lang="zh-CN" altLang="en-US" sz="240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" name="组合 11"/>
          <p:cNvGrpSpPr/>
          <p:nvPr/>
        </p:nvGrpSpPr>
        <p:grpSpPr>
          <a:xfrm>
            <a:off x="1485265" y="2521585"/>
            <a:ext cx="2729230" cy="1814195"/>
            <a:chOff x="6045" y="3932"/>
            <a:chExt cx="4298" cy="2857"/>
          </a:xfrm>
        </p:grpSpPr>
        <p:grpSp>
          <p:nvGrpSpPr>
            <p:cNvPr id="5" name="组合 4"/>
            <p:cNvGrpSpPr/>
            <p:nvPr/>
          </p:nvGrpSpPr>
          <p:grpSpPr>
            <a:xfrm>
              <a:off x="6045" y="3932"/>
              <a:ext cx="4298" cy="2856"/>
              <a:chOff x="6045" y="3932"/>
              <a:chExt cx="4298" cy="2856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6045" y="3932"/>
                <a:ext cx="4298" cy="2857"/>
              </a:xfrm>
              <a:prstGeom prst="rect">
                <a:avLst/>
              </a:prstGeom>
              <a:solidFill>
                <a:srgbClr val="FE6D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6251" y="4086"/>
                <a:ext cx="1544" cy="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p>
                <a:r>
                  <a:rPr lang="en-US" altLang="zh-CN" sz="2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01.</a:t>
                </a:r>
                <a:endParaRPr lang="en-US" altLang="zh-CN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8336" y="6209"/>
              <a:ext cx="2007" cy="5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5605780" y="3014345"/>
            <a:ext cx="4886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直播现状及商家痛点</a:t>
            </a: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直播现状及商家痛点</a:t>
              </a:r>
              <a:endParaRPr lang="zh-CN" altLang="en-US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文本框 99"/>
          <p:cNvSpPr txBox="1"/>
          <p:nvPr/>
        </p:nvSpPr>
        <p:spPr>
          <a:xfrm>
            <a:off x="3095625" y="960120"/>
            <a:ext cx="6000750" cy="5292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>
              <a:lnSpc>
                <a:spcPct val="200000"/>
              </a:lnSpc>
            </a:pPr>
            <a:r>
              <a:rPr lang="zh-CN" sz="2000" b="0">
                <a:solidFill>
                  <a:srgbClr val="000000"/>
                </a:solidFill>
                <a:latin typeface="+mn-ea"/>
                <a:cs typeface="+mn-ea"/>
              </a:rPr>
              <a:t>截止</a:t>
            </a:r>
            <a:r>
              <a:rPr lang="en-US" sz="2000" b="0">
                <a:solidFill>
                  <a:srgbClr val="000000"/>
                </a:solidFill>
                <a:latin typeface="+mn-ea"/>
                <a:cs typeface="+mn-ea"/>
              </a:rPr>
              <a:t>2019</a:t>
            </a:r>
            <a:r>
              <a:rPr lang="zh-CN" sz="2000" b="0">
                <a:solidFill>
                  <a:srgbClr val="000000"/>
                </a:solidFill>
                <a:latin typeface="+mn-ea"/>
                <a:cs typeface="+mn-ea"/>
              </a:rPr>
              <a:t>年</a:t>
            </a:r>
            <a:r>
              <a:rPr lang="en-US" sz="2000" b="0">
                <a:solidFill>
                  <a:srgbClr val="000000"/>
                </a:solidFill>
                <a:latin typeface="+mn-ea"/>
                <a:cs typeface="+mn-ea"/>
              </a:rPr>
              <a:t>3</a:t>
            </a:r>
            <a:r>
              <a:rPr lang="zh-CN" sz="2000" b="0">
                <a:solidFill>
                  <a:srgbClr val="000000"/>
                </a:solidFill>
                <a:latin typeface="+mn-ea"/>
                <a:cs typeface="+mn-ea"/>
              </a:rPr>
              <a:t>月，中国移动互联网用户每天花在移动互联网的时间为</a:t>
            </a:r>
            <a:r>
              <a:rPr lang="en-US" sz="2000" b="0">
                <a:solidFill>
                  <a:srgbClr val="FF0000"/>
                </a:solidFill>
                <a:latin typeface="+mn-ea"/>
                <a:cs typeface="+mn-ea"/>
              </a:rPr>
              <a:t>349.6</a:t>
            </a:r>
            <a:r>
              <a:rPr lang="zh-CN" sz="2000" b="0">
                <a:solidFill>
                  <a:srgbClr val="FF0000"/>
                </a:solidFill>
                <a:latin typeface="+mn-ea"/>
                <a:cs typeface="+mn-ea"/>
              </a:rPr>
              <a:t>分钟。</a:t>
            </a:r>
            <a:endParaRPr lang="zh-CN" sz="2000" b="0">
              <a:solidFill>
                <a:srgbClr val="FF0000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在UV增长有限的情况下</a:t>
            </a:r>
            <a:endParaRPr lang="zh-CN" altLang="en-US" sz="2000" b="0">
              <a:solidFill>
                <a:schemeClr val="tx1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如何保持转化率的持续增长?</a:t>
            </a:r>
            <a:endParaRPr lang="zh-CN" altLang="en-US" sz="2000" b="0">
              <a:solidFill>
                <a:schemeClr val="tx1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宝贝详情页的停留时间不超过15秒</a:t>
            </a:r>
            <a:endParaRPr lang="zh-CN" altLang="en-US" sz="2000" b="0">
              <a:solidFill>
                <a:schemeClr val="tx1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而直播的停留时间远远超过</a:t>
            </a:r>
            <a:r>
              <a:rPr lang="zh-CN" altLang="en-US" sz="2000" b="0">
                <a:solidFill>
                  <a:srgbClr val="FF0000"/>
                </a:solidFill>
                <a:latin typeface="+mn-ea"/>
                <a:cs typeface="+mn-ea"/>
              </a:rPr>
              <a:t>150秒</a:t>
            </a: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以上</a:t>
            </a:r>
            <a:endParaRPr lang="zh-CN" altLang="en-US" sz="2000" b="0">
              <a:solidFill>
                <a:schemeClr val="tx1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zh-CN" altLang="en-US" sz="2800" b="0">
                <a:solidFill>
                  <a:srgbClr val="FF0000"/>
                </a:solidFill>
                <a:latin typeface="+mn-ea"/>
                <a:cs typeface="+mn-ea"/>
              </a:rPr>
              <a:t>直播即是抢夺流量</a:t>
            </a:r>
            <a:endParaRPr lang="zh-CN" altLang="en-US" sz="2800" b="0">
              <a:solidFill>
                <a:srgbClr val="FF0000"/>
              </a:solidFill>
              <a:latin typeface="+mn-ea"/>
              <a:cs typeface="+mn-ea"/>
            </a:endParaRPr>
          </a:p>
          <a:p>
            <a:pPr indent="0" algn="ctr">
              <a:lnSpc>
                <a:spcPct val="150000"/>
              </a:lnSpc>
            </a:pPr>
            <a:r>
              <a:rPr lang="zh-CN" altLang="en-US" sz="2800" b="0">
                <a:solidFill>
                  <a:srgbClr val="FF0000"/>
                </a:solidFill>
                <a:latin typeface="+mn-ea"/>
                <a:cs typeface="+mn-ea"/>
              </a:rPr>
              <a:t>现在是抢夺用户时间</a:t>
            </a:r>
            <a:endParaRPr lang="zh-CN" altLang="en-US" sz="2800" b="0">
              <a:solidFill>
                <a:srgbClr val="FF0000"/>
              </a:solidFill>
              <a:latin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直播现状及商家痛点</a:t>
              </a:r>
              <a:endParaRPr lang="zh-CN" altLang="en-US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485775" y="2050415"/>
            <a:ext cx="6118860" cy="4048760"/>
            <a:chOff x="765" y="3229"/>
            <a:chExt cx="9636" cy="6376"/>
          </a:xfrm>
        </p:grpSpPr>
        <p:graphicFrame>
          <p:nvGraphicFramePr>
            <p:cNvPr id="2" name="图表 1"/>
            <p:cNvGraphicFramePr/>
            <p:nvPr/>
          </p:nvGraphicFramePr>
          <p:xfrm>
            <a:off x="765" y="3229"/>
            <a:ext cx="8501" cy="63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4" name="文本框 3"/>
            <p:cNvSpPr txBox="1"/>
            <p:nvPr/>
          </p:nvSpPr>
          <p:spPr>
            <a:xfrm>
              <a:off x="9183" y="8914"/>
              <a:ext cx="1219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183" y="8047"/>
              <a:ext cx="1219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10%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183" y="7244"/>
              <a:ext cx="867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20%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9183" y="6466"/>
              <a:ext cx="867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30%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183" y="5577"/>
              <a:ext cx="867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40%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183" y="4538"/>
              <a:ext cx="867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50%</a:t>
              </a:r>
              <a:endParaRPr lang="en-US" altLang="zh-CN" sz="1400">
                <a:latin typeface="+mn-ea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83" y="3888"/>
              <a:ext cx="867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>
                  <a:latin typeface="+mn-ea"/>
                </a:rPr>
                <a:t>60%</a:t>
              </a:r>
              <a:endParaRPr lang="en-US" altLang="zh-CN" sz="1400">
                <a:latin typeface="+mn-ea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3420" y="3888"/>
              <a:ext cx="4932" cy="4266"/>
              <a:chOff x="3420" y="3888"/>
              <a:chExt cx="4932" cy="4266"/>
            </a:xfrm>
          </p:grpSpPr>
          <p:cxnSp>
            <p:nvCxnSpPr>
              <p:cNvPr id="15" name="直接连接符 14"/>
              <p:cNvCxnSpPr/>
              <p:nvPr/>
            </p:nvCxnSpPr>
            <p:spPr>
              <a:xfrm>
                <a:off x="3420" y="3888"/>
                <a:ext cx="1622" cy="286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5020" y="6755"/>
                <a:ext cx="1622" cy="108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6620" y="7844"/>
                <a:ext cx="1733" cy="311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文本框 18"/>
            <p:cNvSpPr txBox="1"/>
            <p:nvPr/>
          </p:nvSpPr>
          <p:spPr>
            <a:xfrm>
              <a:off x="2553" y="3733"/>
              <a:ext cx="1488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200">
                  <a:latin typeface="+mn-ea"/>
                </a:rPr>
                <a:t>60.6%</a:t>
              </a:r>
              <a:endParaRPr lang="en-US" altLang="zh-CN" sz="1200">
                <a:latin typeface="+mn-ea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775" y="6060"/>
              <a:ext cx="1488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200">
                  <a:latin typeface="+mn-ea"/>
                </a:rPr>
                <a:t>28.4</a:t>
              </a:r>
              <a:r>
                <a:rPr lang="en-US" altLang="zh-CN" sz="1200">
                  <a:latin typeface="+mn-ea"/>
                </a:rPr>
                <a:t>%</a:t>
              </a:r>
              <a:endParaRPr lang="en-US" altLang="zh-CN" sz="1200">
                <a:latin typeface="+mn-ea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263" y="7410"/>
              <a:ext cx="1488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200">
                  <a:latin typeface="+mn-ea"/>
                </a:rPr>
                <a:t>15.6%</a:t>
              </a:r>
              <a:endParaRPr lang="en-US" altLang="zh-CN" sz="1200">
                <a:latin typeface="+mn-ea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695" y="8155"/>
              <a:ext cx="1488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200">
                  <a:latin typeface="+mn-ea"/>
                </a:rPr>
                <a:t>10.2%</a:t>
              </a:r>
              <a:endParaRPr lang="en-US" altLang="zh-CN" sz="1200"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6605270" y="1443990"/>
            <a:ext cx="511683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200000"/>
              </a:lnSpc>
            </a:pPr>
            <a:r>
              <a:rPr lang="zh-CN" altLang="en-US" sz="2400">
                <a:latin typeface="+mn-ea"/>
                <a:cs typeface="+mn-ea"/>
              </a:rPr>
              <a:t>根据艾媒咨询数据显示，截止</a:t>
            </a:r>
            <a:r>
              <a:rPr lang="en-US" altLang="zh-CN" sz="2400">
                <a:latin typeface="+mn-ea"/>
                <a:cs typeface="+mn-ea"/>
              </a:rPr>
              <a:t>2018</a:t>
            </a:r>
            <a:r>
              <a:rPr lang="zh-CN" altLang="en-US" sz="2400">
                <a:latin typeface="+mn-ea"/>
                <a:cs typeface="+mn-ea"/>
              </a:rPr>
              <a:t>年</a:t>
            </a:r>
            <a:r>
              <a:rPr lang="en-US" altLang="zh-CN" sz="2400">
                <a:latin typeface="+mn-ea"/>
                <a:cs typeface="+mn-ea"/>
              </a:rPr>
              <a:t>12</a:t>
            </a:r>
            <a:r>
              <a:rPr lang="zh-CN" altLang="en-US" sz="2400">
                <a:latin typeface="+mn-ea"/>
                <a:cs typeface="+mn-ea"/>
              </a:rPr>
              <a:t>月底</a:t>
            </a:r>
            <a:endParaRPr lang="zh-CN" altLang="en-US" sz="2400">
              <a:latin typeface="+mn-ea"/>
              <a:cs typeface="+mn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2400">
                <a:latin typeface="+mn-ea"/>
                <a:cs typeface="+mn-ea"/>
              </a:rPr>
              <a:t>网络直播用户规模达</a:t>
            </a:r>
            <a:r>
              <a:rPr lang="en-US" altLang="zh-CN" sz="2400">
                <a:solidFill>
                  <a:srgbClr val="FF0000"/>
                </a:solidFill>
                <a:latin typeface="+mn-ea"/>
                <a:cs typeface="+mn-ea"/>
              </a:rPr>
              <a:t>4.6</a:t>
            </a:r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亿</a:t>
            </a:r>
            <a:r>
              <a:rPr lang="zh-CN" altLang="en-US" sz="2400">
                <a:latin typeface="+mn-ea"/>
                <a:cs typeface="+mn-ea"/>
              </a:rPr>
              <a:t>，网民使用率为</a:t>
            </a:r>
            <a:r>
              <a:rPr lang="en-US" altLang="zh-CN" sz="2400">
                <a:solidFill>
                  <a:srgbClr val="FF0000"/>
                </a:solidFill>
                <a:latin typeface="+mn-ea"/>
                <a:cs typeface="+mn-ea"/>
              </a:rPr>
              <a:t>47.9%</a:t>
            </a:r>
            <a:endParaRPr lang="en-US" altLang="zh-CN" sz="2400">
              <a:latin typeface="+mn-ea"/>
              <a:cs typeface="+mn-ea"/>
            </a:endParaRPr>
          </a:p>
          <a:p>
            <a:pPr algn="ctr">
              <a:lnSpc>
                <a:spcPct val="200000"/>
              </a:lnSpc>
            </a:pPr>
            <a:r>
              <a:rPr lang="zh-CN" altLang="en-US" sz="2400">
                <a:latin typeface="+mn-ea"/>
                <a:cs typeface="+mn-ea"/>
              </a:rPr>
              <a:t>全年我国在线直播市场规模达到</a:t>
            </a:r>
            <a:r>
              <a:rPr lang="en-US" altLang="zh-CN" sz="2400">
                <a:latin typeface="+mn-ea"/>
                <a:cs typeface="+mn-ea"/>
              </a:rPr>
              <a:t>375.6</a:t>
            </a:r>
            <a:r>
              <a:rPr lang="zh-CN" altLang="en-US" sz="2400">
                <a:latin typeface="+mn-ea"/>
                <a:cs typeface="+mn-ea"/>
              </a:rPr>
              <a:t>亿，同比增长</a:t>
            </a:r>
            <a:r>
              <a:rPr lang="en-US" altLang="zh-CN" sz="2400">
                <a:solidFill>
                  <a:srgbClr val="FF0000"/>
                </a:solidFill>
                <a:latin typeface="+mn-ea"/>
                <a:cs typeface="+mn-ea"/>
              </a:rPr>
              <a:t>32.76%</a:t>
            </a:r>
            <a:endParaRPr lang="en-US" altLang="zh-CN" sz="2400">
              <a:solidFill>
                <a:srgbClr val="FF0000"/>
              </a:solidFill>
              <a:latin typeface="+mn-ea"/>
              <a:cs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直播现状及商家痛点</a:t>
              </a:r>
              <a:endParaRPr lang="zh-CN" altLang="en-US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文本框 99"/>
          <p:cNvSpPr txBox="1"/>
          <p:nvPr/>
        </p:nvSpPr>
        <p:spPr>
          <a:xfrm>
            <a:off x="3095625" y="960120"/>
            <a:ext cx="6622415" cy="1445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>
              <a:lnSpc>
                <a:spcPct val="200000"/>
              </a:lnSpc>
            </a:pPr>
            <a:r>
              <a:rPr lang="zh-CN" sz="2000" b="0">
                <a:solidFill>
                  <a:srgbClr val="000000"/>
                </a:solidFill>
                <a:latin typeface="+mn-ea"/>
                <a:cs typeface="+mn-ea"/>
              </a:rPr>
              <a:t>直播行业快速增长，新电商模式衍生</a:t>
            </a:r>
            <a:endParaRPr lang="zh-CN" sz="2000" b="0">
              <a:solidFill>
                <a:srgbClr val="000000"/>
              </a:solidFill>
              <a:latin typeface="+mn-ea"/>
              <a:cs typeface="+mn-ea"/>
            </a:endParaRPr>
          </a:p>
          <a:p>
            <a:pPr indent="0" algn="ctr">
              <a:lnSpc>
                <a:spcPct val="200000"/>
              </a:lnSpc>
            </a:pPr>
            <a:r>
              <a:rPr lang="en-US" altLang="zh-CN" sz="2000" b="0">
                <a:solidFill>
                  <a:schemeClr val="tx1"/>
                </a:solidFill>
                <a:latin typeface="+mn-ea"/>
                <a:cs typeface="+mn-ea"/>
              </a:rPr>
              <a:t>2022</a:t>
            </a: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年千亿的直播市场以及</a:t>
            </a:r>
            <a:r>
              <a:rPr lang="en-US" altLang="zh-CN" sz="2400" b="0">
                <a:solidFill>
                  <a:srgbClr val="FF0000"/>
                </a:solidFill>
                <a:latin typeface="+mn-ea"/>
                <a:cs typeface="+mn-ea"/>
              </a:rPr>
              <a:t>5000</a:t>
            </a:r>
            <a:r>
              <a:rPr lang="zh-CN" altLang="en-US" sz="2400" b="0">
                <a:solidFill>
                  <a:srgbClr val="FF0000"/>
                </a:solidFill>
                <a:latin typeface="+mn-ea"/>
                <a:cs typeface="+mn-ea"/>
              </a:rPr>
              <a:t>亿</a:t>
            </a:r>
            <a:r>
              <a:rPr lang="zh-CN" altLang="en-US" sz="2000" b="0">
                <a:solidFill>
                  <a:schemeClr val="tx1"/>
                </a:solidFill>
                <a:latin typeface="+mn-ea"/>
                <a:cs typeface="+mn-ea"/>
              </a:rPr>
              <a:t>的直播电商规模。</a:t>
            </a:r>
            <a:endParaRPr lang="zh-CN" altLang="en-US" sz="2000" b="0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2" name="平行四边形 1"/>
          <p:cNvSpPr/>
          <p:nvPr/>
        </p:nvSpPr>
        <p:spPr>
          <a:xfrm>
            <a:off x="1532255" y="3018790"/>
            <a:ext cx="2080260" cy="2778125"/>
          </a:xfrm>
          <a:prstGeom prst="parallelogram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直播市场：</a:t>
            </a:r>
            <a:endParaRPr lang="zh-CN" altLang="en-US"/>
          </a:p>
          <a:p>
            <a:pPr algn="ctr"/>
            <a:r>
              <a:rPr lang="en-US" altLang="zh-CN"/>
              <a:t>23</a:t>
            </a:r>
            <a:r>
              <a:rPr lang="zh-CN" altLang="en-US"/>
              <a:t>亿元</a:t>
            </a:r>
            <a:endParaRPr lang="zh-CN" altLang="en-US"/>
          </a:p>
          <a:p>
            <a:pPr algn="ctr"/>
            <a:r>
              <a:rPr lang="zh-CN" altLang="en-US"/>
              <a:t>直播电商：</a:t>
            </a:r>
            <a:endParaRPr lang="zh-CN" altLang="en-US"/>
          </a:p>
          <a:p>
            <a:pPr algn="ctr"/>
            <a:r>
              <a:rPr lang="en-US" altLang="zh-CN"/>
              <a:t>0.8</a:t>
            </a:r>
            <a:r>
              <a:rPr lang="zh-CN" altLang="en-US"/>
              <a:t>亿元</a:t>
            </a:r>
            <a:endParaRPr lang="zh-CN" altLang="en-US"/>
          </a:p>
        </p:txBody>
      </p:sp>
      <p:sp>
        <p:nvSpPr>
          <p:cNvPr id="3" name="平行四边形 2"/>
          <p:cNvSpPr/>
          <p:nvPr/>
        </p:nvSpPr>
        <p:spPr>
          <a:xfrm>
            <a:off x="3724910" y="3018790"/>
            <a:ext cx="2080260" cy="2778125"/>
          </a:xfrm>
          <a:prstGeom prst="parallelogram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直播市场：</a:t>
            </a:r>
            <a:endParaRPr lang="zh-CN" altLang="en-US"/>
          </a:p>
          <a:p>
            <a:pPr algn="ctr"/>
            <a:r>
              <a:rPr lang="en-US" altLang="zh-CN"/>
              <a:t>58</a:t>
            </a:r>
            <a:r>
              <a:rPr lang="zh-CN" altLang="en-US"/>
              <a:t>亿元</a:t>
            </a:r>
            <a:endParaRPr lang="zh-CN" altLang="en-US"/>
          </a:p>
          <a:p>
            <a:pPr algn="ctr"/>
            <a:r>
              <a:rPr lang="zh-CN" altLang="en-US"/>
              <a:t>直播电商：</a:t>
            </a:r>
            <a:endParaRPr lang="zh-CN" altLang="en-US"/>
          </a:p>
          <a:p>
            <a:pPr algn="ctr"/>
            <a:r>
              <a:rPr lang="en-US" altLang="zh-CN"/>
              <a:t>11</a:t>
            </a:r>
            <a:r>
              <a:rPr lang="zh-CN" altLang="en-US"/>
              <a:t>亿元</a:t>
            </a:r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5805170" y="3018790"/>
            <a:ext cx="2080260" cy="2778125"/>
          </a:xfrm>
          <a:prstGeom prst="parallelogram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直播市场：</a:t>
            </a:r>
            <a:endParaRPr lang="zh-CN" altLang="en-US"/>
          </a:p>
          <a:p>
            <a:pPr algn="ctr"/>
            <a:r>
              <a:rPr lang="en-US" altLang="zh-CN"/>
              <a:t>543</a:t>
            </a:r>
            <a:r>
              <a:rPr lang="zh-CN" altLang="en-US"/>
              <a:t>亿元</a:t>
            </a:r>
            <a:endParaRPr lang="zh-CN" altLang="en-US"/>
          </a:p>
          <a:p>
            <a:pPr algn="ctr"/>
            <a:r>
              <a:rPr lang="zh-CN" altLang="en-US"/>
              <a:t>直播电商：</a:t>
            </a:r>
            <a:endParaRPr lang="zh-CN" altLang="en-US"/>
          </a:p>
          <a:p>
            <a:pPr algn="ctr"/>
            <a:r>
              <a:rPr lang="en-US" altLang="zh-CN"/>
              <a:t>1022</a:t>
            </a:r>
            <a:r>
              <a:rPr lang="zh-CN" altLang="en-US"/>
              <a:t>亿元</a:t>
            </a:r>
            <a:endParaRPr lang="zh-CN" altLang="en-US"/>
          </a:p>
        </p:txBody>
      </p:sp>
      <p:sp>
        <p:nvSpPr>
          <p:cNvPr id="5" name="上箭头 4"/>
          <p:cNvSpPr/>
          <p:nvPr/>
        </p:nvSpPr>
        <p:spPr>
          <a:xfrm>
            <a:off x="8479790" y="1649095"/>
            <a:ext cx="2836545" cy="4147820"/>
          </a:xfrm>
          <a:prstGeom prst="upArrow">
            <a:avLst/>
          </a:prstGeom>
          <a:solidFill>
            <a:srgbClr val="FE6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2022</a:t>
            </a:r>
            <a:r>
              <a:rPr lang="zh-CN" altLang="en-US"/>
              <a:t>年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r>
              <a:rPr lang="zh-CN" altLang="en-US">
                <a:sym typeface="+mn-ea"/>
              </a:rPr>
              <a:t>直播市场：</a:t>
            </a:r>
            <a:endParaRPr lang="zh-CN" altLang="en-US"/>
          </a:p>
          <a:p>
            <a:pPr algn="ctr"/>
            <a:r>
              <a:rPr lang="en-US" altLang="zh-CN">
                <a:sym typeface="+mn-ea"/>
              </a:rPr>
              <a:t>1055</a:t>
            </a:r>
            <a:r>
              <a:rPr lang="zh-CN" altLang="en-US">
                <a:sym typeface="+mn-ea"/>
              </a:rPr>
              <a:t>亿元</a:t>
            </a:r>
            <a:endParaRPr lang="zh-CN" altLang="en-US"/>
          </a:p>
          <a:p>
            <a:pPr algn="ctr"/>
            <a:r>
              <a:rPr lang="zh-CN" altLang="en-US">
                <a:sym typeface="+mn-ea"/>
              </a:rPr>
              <a:t>直播电商：</a:t>
            </a:r>
            <a:endParaRPr lang="zh-CN" altLang="en-US"/>
          </a:p>
          <a:p>
            <a:pPr algn="ctr"/>
            <a:r>
              <a:rPr lang="en-US" altLang="zh-CN">
                <a:sym typeface="+mn-ea"/>
              </a:rPr>
              <a:t>5000</a:t>
            </a:r>
            <a:r>
              <a:rPr lang="zh-CN" altLang="en-US">
                <a:sym typeface="+mn-ea"/>
              </a:rPr>
              <a:t>亿元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直播现状及商家痛点</a:t>
              </a:r>
              <a:endParaRPr lang="zh-CN" altLang="en-US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875665" y="2138045"/>
            <a:ext cx="359283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2800" b="0">
                <a:solidFill>
                  <a:srgbClr val="000000"/>
                </a:solidFill>
                <a:ea typeface="微软雅黑" panose="020B0503020204020204" pitchFamily="34" charset="-122"/>
              </a:rPr>
              <a:t>流量成本越来越高粉丝是谁如何维护达人合作主动权弱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6046470" y="1236980"/>
            <a:ext cx="573913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000" b="1">
                <a:latin typeface="+mn-ea"/>
                <a:cs typeface="+mn-ea"/>
              </a:rPr>
              <a:t>销量好</a:t>
            </a:r>
            <a:r>
              <a:rPr lang="en-US" altLang="zh-CN" sz="2000" b="1">
                <a:latin typeface="+mn-ea"/>
                <a:cs typeface="+mn-ea"/>
              </a:rPr>
              <a:t>+</a:t>
            </a:r>
            <a:r>
              <a:rPr lang="zh-CN" altLang="en-US" sz="2000" b="1">
                <a:latin typeface="+mn-ea"/>
                <a:cs typeface="+mn-ea"/>
              </a:rPr>
              <a:t>合作过直播</a:t>
            </a:r>
            <a:endParaRPr lang="zh-CN" altLang="en-US" sz="2000" b="1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/>
              <a:t>尝试与达人合作带货</a:t>
            </a:r>
            <a:endParaRPr lang="zh-CN" altLang="en-US" sz="2000"/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000" b="1">
                <a:latin typeface="+mn-ea"/>
                <a:cs typeface="+mn-ea"/>
              </a:rPr>
              <a:t>销量好+没有合作过直播</a:t>
            </a:r>
            <a:endParaRPr lang="zh-CN" altLang="en-US" sz="20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/>
              <a:t>在砖展直通车基础上，尝试直播带货方式</a:t>
            </a:r>
            <a:endParaRPr lang="zh-CN" altLang="en-US" sz="2000"/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000" b="1">
                <a:latin typeface="+mn-ea"/>
                <a:cs typeface="+mn-ea"/>
              </a:rPr>
              <a:t>销量不好+合作过直播</a:t>
            </a:r>
            <a:endParaRPr lang="zh-CN" altLang="en-US" sz="20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/>
              <a:t>对于达人的把控性弱，自己缺乏直播专业知识</a:t>
            </a:r>
            <a:endParaRPr lang="zh-CN" altLang="en-US" sz="2000"/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000" b="1">
                <a:latin typeface="+mn-ea"/>
                <a:cs typeface="+mn-ea"/>
              </a:rPr>
              <a:t>销量不好+没有合作过直播</a:t>
            </a:r>
            <a:endParaRPr lang="zh-CN" altLang="en-US" sz="2000" b="1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/>
              <a:t>直播相比砖展直通车，引流快，收益大</a:t>
            </a:r>
            <a:endParaRPr lang="zh-CN" altLang="en-US" sz="2000"/>
          </a:p>
          <a:p>
            <a:pPr>
              <a:lnSpc>
                <a:spcPct val="150000"/>
              </a:lnSpc>
            </a:pPr>
            <a:endParaRPr lang="zh-CN" altLang="en-US" sz="2000"/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" name="组合 11"/>
          <p:cNvGrpSpPr/>
          <p:nvPr/>
        </p:nvGrpSpPr>
        <p:grpSpPr>
          <a:xfrm>
            <a:off x="1485265" y="2521585"/>
            <a:ext cx="2729230" cy="1814195"/>
            <a:chOff x="6045" y="3932"/>
            <a:chExt cx="4298" cy="2857"/>
          </a:xfrm>
        </p:grpSpPr>
        <p:grpSp>
          <p:nvGrpSpPr>
            <p:cNvPr id="5" name="组合 4"/>
            <p:cNvGrpSpPr/>
            <p:nvPr/>
          </p:nvGrpSpPr>
          <p:grpSpPr>
            <a:xfrm>
              <a:off x="6045" y="3932"/>
              <a:ext cx="4298" cy="2857"/>
              <a:chOff x="6045" y="3932"/>
              <a:chExt cx="4298" cy="2857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6045" y="3932"/>
                <a:ext cx="4298" cy="2857"/>
              </a:xfrm>
              <a:prstGeom prst="rect">
                <a:avLst/>
              </a:prstGeom>
              <a:solidFill>
                <a:srgbClr val="FE6D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6251" y="4086"/>
                <a:ext cx="1544" cy="8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p>
                <a:r>
                  <a:rPr lang="en-US" altLang="zh-CN" sz="2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02.</a:t>
                </a:r>
                <a:endParaRPr lang="en-US" altLang="zh-CN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8336" y="6209"/>
              <a:ext cx="2007" cy="5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5605780" y="3014345"/>
            <a:ext cx="4886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直播流量的多渠道布局</a:t>
            </a: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295275" y="166370"/>
            <a:ext cx="11781790" cy="793750"/>
            <a:chOff x="465" y="262"/>
            <a:chExt cx="18554" cy="125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5" y="262"/>
              <a:ext cx="1057" cy="10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007" y="380"/>
              <a:ext cx="751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solidFill>
                    <a:srgbClr val="FF0000"/>
                  </a:solidFill>
                  <a:sym typeface="+mn-ea"/>
                </a:rPr>
                <a:t>直播流量的多渠道布局</a:t>
              </a:r>
              <a:endParaRPr lang="en-US" altLang="zh-CN" sz="2800">
                <a:solidFill>
                  <a:srgbClr val="FF0000"/>
                </a:solidFill>
                <a:sym typeface="+mn-ea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566" y="1487"/>
              <a:ext cx="18453" cy="25"/>
            </a:xfrm>
            <a:prstGeom prst="line">
              <a:avLst/>
            </a:prstGeom>
            <a:ln>
              <a:solidFill>
                <a:schemeClr val="bg1">
                  <a:lumMod val="75000"/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3202940" y="1257300"/>
            <a:ext cx="6862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内容能见度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=UV=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种草</a:t>
            </a:r>
            <a:endParaRPr lang="zh-CN" altLang="en-US" sz="2800">
              <a:solidFill>
                <a:srgbClr val="FF0000"/>
              </a:solidFill>
              <a:latin typeface="+mn-ea"/>
              <a:cs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12470" y="1628775"/>
            <a:ext cx="3003550" cy="2760345"/>
            <a:chOff x="1122" y="3462"/>
            <a:chExt cx="4730" cy="4347"/>
          </a:xfrm>
        </p:grpSpPr>
        <p:sp>
          <p:nvSpPr>
            <p:cNvPr id="5" name="文本框 4"/>
            <p:cNvSpPr txBox="1"/>
            <p:nvPr/>
          </p:nvSpPr>
          <p:spPr>
            <a:xfrm>
              <a:off x="1122" y="3462"/>
              <a:ext cx="4687" cy="628"/>
            </a:xfrm>
            <a:prstGeom prst="rect">
              <a:avLst/>
            </a:prstGeom>
            <a:solidFill>
              <a:srgbClr val="FF7E39"/>
            </a:solidFill>
          </p:spPr>
          <p:txBody>
            <a:bodyPr wrap="square" rtlCol="0">
              <a:spAutoFit/>
            </a:bodyPr>
            <a:p>
              <a:pPr algn="dist"/>
              <a:r>
                <a:rPr lang="zh-CN" altLang="en-US" sz="2000">
                  <a:solidFill>
                    <a:schemeClr val="bg1"/>
                  </a:solidFill>
                </a:rPr>
                <a:t>全渠道投放</a:t>
              </a:r>
              <a:endParaRPr lang="zh-CN" altLang="en-US" sz="2000">
                <a:solidFill>
                  <a:schemeClr val="bg1"/>
                </a:solidFill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22" y="4090"/>
              <a:ext cx="4731" cy="3091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1122" y="7181"/>
              <a:ext cx="4687" cy="628"/>
            </a:xfrm>
            <a:prstGeom prst="rect">
              <a:avLst/>
            </a:prstGeom>
            <a:solidFill>
              <a:srgbClr val="FF7E39"/>
            </a:solidFill>
          </p:spPr>
          <p:txBody>
            <a:bodyPr wrap="square" rtlCol="0">
              <a:spAutoFit/>
            </a:bodyPr>
            <a:p>
              <a:pPr algn="dist"/>
              <a:r>
                <a:rPr lang="zh-CN" altLang="en-US" sz="2000">
                  <a:solidFill>
                    <a:schemeClr val="bg1"/>
                  </a:solidFill>
                </a:rPr>
                <a:t>深耕明星</a:t>
              </a:r>
              <a:r>
                <a:rPr lang="en-US" altLang="zh-CN" sz="2000">
                  <a:solidFill>
                    <a:schemeClr val="bg1"/>
                  </a:solidFill>
                </a:rPr>
                <a:t>/KOI</a:t>
              </a:r>
              <a:r>
                <a:rPr lang="zh-CN" altLang="en-US" sz="2000">
                  <a:solidFill>
                    <a:schemeClr val="bg1"/>
                  </a:solidFill>
                </a:rPr>
                <a:t>流量</a:t>
              </a:r>
              <a:endParaRPr lang="zh-CN" altLang="en-US" sz="2000">
                <a:solidFill>
                  <a:schemeClr val="bg1"/>
                </a:solidFill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712470" y="4389120"/>
            <a:ext cx="3126740" cy="1834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/>
              <a:t>微博互动        薇娅新店神话</a:t>
            </a:r>
            <a:endParaRPr lang="zh-CN" altLang="en-US"/>
          </a:p>
          <a:p>
            <a:pPr>
              <a:lnSpc>
                <a:spcPct val="130000"/>
              </a:lnSpc>
            </a:pP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/>
              <a:t>热话参与        </a:t>
            </a:r>
            <a:r>
              <a:rPr lang="en-US" altLang="zh-CN"/>
              <a:t>7000W</a:t>
            </a:r>
            <a:r>
              <a:rPr lang="zh-CN" altLang="en-US"/>
              <a:t>销售额</a:t>
            </a:r>
            <a:endParaRPr lang="zh-CN" altLang="en-US"/>
          </a:p>
          <a:p>
            <a:pPr>
              <a:lnSpc>
                <a:spcPct val="120000"/>
              </a:lnSpc>
            </a:pP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大片拍摄</a:t>
            </a:r>
            <a:endParaRPr lang="zh-CN" altLang="en-US"/>
          </a:p>
        </p:txBody>
      </p:sp>
      <p:sp>
        <p:nvSpPr>
          <p:cNvPr id="15" name="下箭头 14"/>
          <p:cNvSpPr/>
          <p:nvPr/>
        </p:nvSpPr>
        <p:spPr>
          <a:xfrm>
            <a:off x="1137920" y="4817745"/>
            <a:ext cx="227330" cy="318770"/>
          </a:xfrm>
          <a:prstGeom prst="downArrow">
            <a:avLst/>
          </a:prstGeom>
          <a:solidFill>
            <a:srgbClr val="FF7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>
            <a:off x="1137920" y="5471795"/>
            <a:ext cx="227330" cy="318770"/>
          </a:xfrm>
          <a:prstGeom prst="downArrow">
            <a:avLst/>
          </a:prstGeom>
          <a:solidFill>
            <a:srgbClr val="FF7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下箭头 16"/>
          <p:cNvSpPr/>
          <p:nvPr/>
        </p:nvSpPr>
        <p:spPr>
          <a:xfrm>
            <a:off x="2804160" y="4817745"/>
            <a:ext cx="227330" cy="318770"/>
          </a:xfrm>
          <a:prstGeom prst="downArrow">
            <a:avLst/>
          </a:prstGeom>
          <a:solidFill>
            <a:srgbClr val="FF7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259830" y="2120265"/>
            <a:ext cx="5101590" cy="398780"/>
          </a:xfrm>
          <a:prstGeom prst="rect">
            <a:avLst/>
          </a:prstGeom>
          <a:solidFill>
            <a:srgbClr val="FF7E39"/>
          </a:solidFill>
        </p:spPr>
        <p:txBody>
          <a:bodyPr wrap="square" rtlCol="0">
            <a:spAutoFit/>
          </a:bodyPr>
          <a:p>
            <a:pPr algn="dist"/>
            <a:r>
              <a:rPr lang="zh-CN" altLang="en-US" sz="2000">
                <a:solidFill>
                  <a:schemeClr val="bg1"/>
                </a:solidFill>
              </a:rPr>
              <a:t>精细化内容运营</a:t>
            </a:r>
            <a:endParaRPr lang="zh-CN" altLang="en-US" sz="2000">
              <a:solidFill>
                <a:schemeClr val="bg1"/>
              </a:solidFill>
            </a:endParaRPr>
          </a:p>
        </p:txBody>
      </p:sp>
      <p:graphicFrame>
        <p:nvGraphicFramePr>
          <p:cNvPr id="22" name="表格 21"/>
          <p:cNvGraphicFramePr/>
          <p:nvPr>
            <p:custDataLst>
              <p:tags r:id="rId4"/>
            </p:custDataLst>
          </p:nvPr>
        </p:nvGraphicFramePr>
        <p:xfrm>
          <a:off x="3980815" y="2621915"/>
          <a:ext cx="8096250" cy="63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819150"/>
                <a:gridCol w="2628900"/>
                <a:gridCol w="4095750"/>
              </a:tblGrid>
              <a:tr h="2032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基础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说人话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公式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示例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直观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通俗精简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说清楚事情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【怎么做】+【可以得到什么好处/解决什么痛点】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×搭配推荐，不一样的九分裤穿搭→√身材不好，九分裤子来拯救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×夏季穿篮球拖鞋，风格百变不难→√拖鞋+袜子才是潮男打开方式呀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进阶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场景感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公式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示例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有画面感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具象符号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数字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【具象的场景画面】代替[效果描述】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【xx名人】[xx dP】等标志性符号代替原有名词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【x个技巧/tips】+【得到什么结果(画面感描述）】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X消除背部粉刺你只要这几款香皂一√用了这块香皂，光滑后背大胆露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X这个美容技巧一定要学会一√大S都在用的美容技巧，用完像换脸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X挑选T恤应读注意这几点一√选T恤6个技巧，闭着眼睛买不出错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高阶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适当清染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公式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示例</a:t>
                      </a:r>
                      <a:endParaRPr lang="en-US" altLang="en-US" sz="11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14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留悬念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对比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营造缺感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【为什么】【.原来是】【改造后-】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【数字/反文词对比】+[达到某种结果】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【时间】+【做什么事】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 NPC的成长之路， 做自己一√NPC幕后老板原来是这两位男星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X乐亮高手揭秘创作过程一√他花了30个小时搭了被人100小时都完不成的乐高</a:t>
                      </a:r>
                      <a:endParaRPr lang="zh-CN" sz="11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X双11快结束了赶紧买买买一√最后2小时!不买在等一年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ab814d9d-693e-42c7-861b-130cd93fdfab}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2222</Words>
  <Application>WPS 演示</Application>
  <PresentationFormat>宽屏</PresentationFormat>
  <Paragraphs>348</Paragraphs>
  <Slides>17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多渠道布局流量引爆直播间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角色即人格</cp:lastModifiedBy>
  <cp:revision>172</cp:revision>
  <dcterms:created xsi:type="dcterms:W3CDTF">2019-06-19T02:08:00Z</dcterms:created>
  <dcterms:modified xsi:type="dcterms:W3CDTF">2020-05-25T07:08:30Z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